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57" r:id="rId4"/>
    <p:sldId id="272" r:id="rId5"/>
    <p:sldId id="273" r:id="rId6"/>
    <p:sldId id="258" r:id="rId7"/>
    <p:sldId id="259" r:id="rId8"/>
    <p:sldId id="260" r:id="rId9"/>
    <p:sldId id="261" r:id="rId10"/>
    <p:sldId id="262" r:id="rId11"/>
    <p:sldId id="263" r:id="rId12"/>
    <p:sldId id="264" r:id="rId13"/>
    <p:sldId id="265" r:id="rId14"/>
    <p:sldId id="266" r:id="rId15"/>
    <p:sldId id="269" r:id="rId16"/>
    <p:sldId id="271" r:id="rId17"/>
    <p:sldId id="270" r:id="rId18"/>
    <p:sldId id="267"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28.09.2020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dirty="0"/>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28.09.2020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28.09.2020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C71EC6-210F-42DE-9C53-41977AD35B3D}" type="datetimeFigureOut">
              <a:rPr lang="ru-RU" smtClean="0"/>
              <a:pPr/>
              <a:t>28.09.2020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dirty="0"/>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28.09.2020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pPr/>
              <a:t>28.09.2020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dirty="0"/>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28.09.2020</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dirty="0"/>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pPr/>
              <a:t>28.09.2020</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28.09.2020</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28.09.2020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28.09.2020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dirty="0"/>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4C71EC6-210F-42DE-9C53-41977AD35B3D}" type="datetimeFigureOut">
              <a:rPr lang="ru-RU" smtClean="0"/>
              <a:pPr/>
              <a:t>28.09.2020</a:t>
            </a:fld>
            <a:endParaRPr lang="ru-RU"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melimde.com/bafdarlamasi-shimkent-2010j-abildau-emtihanni-bafdarlamasi-6n0.html"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615510" y="5052545"/>
            <a:ext cx="5637010" cy="882119"/>
          </a:xfrm>
        </p:spPr>
        <p:txBody>
          <a:bodyPr>
            <a:normAutofit/>
          </a:bodyPr>
          <a:lstStyle/>
          <a:p>
            <a:pPr algn="ctr"/>
            <a:r>
              <a:rPr lang="en-US" sz="2800" b="1" dirty="0" smtClean="0">
                <a:solidFill>
                  <a:schemeClr val="tx1"/>
                </a:solidFill>
                <a:latin typeface="Times New Roman" pitchFamily="18" charset="0"/>
                <a:cs typeface="Times New Roman" pitchFamily="18" charset="0"/>
              </a:rPr>
              <a:t> </a:t>
            </a:r>
            <a:endParaRPr lang="ru-RU" sz="2800" b="1" dirty="0">
              <a:solidFill>
                <a:schemeClr val="tx1"/>
              </a:solidFill>
              <a:latin typeface="Times New Roman" pitchFamily="18" charset="0"/>
              <a:cs typeface="Times New Roman" pitchFamily="18" charset="0"/>
            </a:endParaRPr>
          </a:p>
        </p:txBody>
      </p:sp>
      <p:sp>
        <p:nvSpPr>
          <p:cNvPr id="2" name="Заголовок 1"/>
          <p:cNvSpPr>
            <a:spLocks noGrp="1"/>
          </p:cNvSpPr>
          <p:nvPr>
            <p:ph type="ctrTitle"/>
          </p:nvPr>
        </p:nvSpPr>
        <p:spPr>
          <a:xfrm>
            <a:off x="785786" y="714356"/>
            <a:ext cx="7572428" cy="5572164"/>
          </a:xfrm>
        </p:spPr>
        <p:txBody>
          <a:bodyPr/>
          <a:lstStyle/>
          <a:p>
            <a:pPr marL="182880" indent="0" algn="ctr">
              <a:buNone/>
            </a:pPr>
            <a:r>
              <a:rPr lang="en-US" sz="7200" dirty="0" smtClean="0">
                <a:solidFill>
                  <a:srgbClr val="FF0000"/>
                </a:solidFill>
                <a:latin typeface="Times New Roman" pitchFamily="18" charset="0"/>
                <a:cs typeface="Times New Roman" pitchFamily="18" charset="0"/>
              </a:rPr>
              <a:t>3-</a:t>
            </a:r>
            <a:r>
              <a:rPr lang="ru-RU" sz="7200" dirty="0" smtClean="0">
                <a:solidFill>
                  <a:srgbClr val="FF0000"/>
                </a:solidFill>
                <a:latin typeface="Times New Roman" pitchFamily="18" charset="0"/>
                <a:cs typeface="Times New Roman" pitchFamily="18" charset="0"/>
              </a:rPr>
              <a:t>Д</a:t>
            </a:r>
            <a:r>
              <a:rPr lang="kk-KZ" sz="7200" dirty="0" smtClean="0">
                <a:solidFill>
                  <a:srgbClr val="FF0000"/>
                </a:solidFill>
                <a:latin typeface="Times New Roman" pitchFamily="18" charset="0"/>
                <a:cs typeface="Times New Roman" pitchFamily="18" charset="0"/>
              </a:rPr>
              <a:t>әріс</a:t>
            </a:r>
            <a:r>
              <a:rPr lang="en-US" sz="7200" dirty="0" smtClean="0">
                <a:solidFill>
                  <a:srgbClr val="FF0000"/>
                </a:solidFill>
                <a:latin typeface="Times New Roman" pitchFamily="18" charset="0"/>
                <a:cs typeface="Times New Roman" pitchFamily="18" charset="0"/>
              </a:rPr>
              <a:t/>
            </a:r>
            <a:br>
              <a:rPr lang="en-US" sz="7200" dirty="0" smtClean="0">
                <a:solidFill>
                  <a:srgbClr val="FF0000"/>
                </a:solidFill>
                <a:latin typeface="Times New Roman" pitchFamily="18" charset="0"/>
                <a:cs typeface="Times New Roman" pitchFamily="18" charset="0"/>
              </a:rPr>
            </a:br>
            <a:r>
              <a:rPr lang="kk-KZ" sz="7200" dirty="0" smtClean="0">
                <a:solidFill>
                  <a:srgbClr val="FF0000"/>
                </a:solidFill>
                <a:latin typeface="Times New Roman" pitchFamily="18" charset="0"/>
                <a:cs typeface="Times New Roman" pitchFamily="18" charset="0"/>
              </a:rPr>
              <a:t>Кәсіптік </a:t>
            </a:r>
            <a:r>
              <a:rPr lang="kk-KZ" sz="7200" dirty="0" smtClean="0">
                <a:solidFill>
                  <a:srgbClr val="FF0000"/>
                </a:solidFill>
                <a:latin typeface="Times New Roman" pitchFamily="18" charset="0"/>
                <a:cs typeface="Times New Roman" pitchFamily="18" charset="0"/>
              </a:rPr>
              <a:t>білім берудің моделі </a:t>
            </a:r>
            <a:r>
              <a:rPr lang="ru-RU" sz="7200" dirty="0" smtClean="0">
                <a:solidFill>
                  <a:srgbClr val="FF0000"/>
                </a:solidFill>
                <a:latin typeface="Times New Roman" pitchFamily="18" charset="0"/>
                <a:cs typeface="Times New Roman" pitchFamily="18" charset="0"/>
              </a:rPr>
              <a:t>(</a:t>
            </a:r>
            <a:r>
              <a:rPr lang="kk-KZ" sz="7200" dirty="0" smtClean="0">
                <a:solidFill>
                  <a:srgbClr val="FF0000"/>
                </a:solidFill>
                <a:latin typeface="Times New Roman" pitchFamily="18" charset="0"/>
                <a:cs typeface="Times New Roman" pitchFamily="18" charset="0"/>
              </a:rPr>
              <a:t>үлгісі</a:t>
            </a:r>
            <a:r>
              <a:rPr lang="ru-RU" sz="7200" dirty="0" smtClean="0">
                <a:solidFill>
                  <a:srgbClr val="FF0000"/>
                </a:solidFill>
                <a:latin typeface="Times New Roman" pitchFamily="18" charset="0"/>
                <a:cs typeface="Times New Roman" pitchFamily="18" charset="0"/>
              </a:rPr>
              <a:t>)</a:t>
            </a:r>
            <a:endParaRPr lang="ru-RU" sz="7200" dirty="0">
              <a:solidFill>
                <a:srgbClr val="FF000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41597121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260648"/>
            <a:ext cx="6512511" cy="1143000"/>
          </a:xfrm>
        </p:spPr>
        <p:txBody>
          <a:bodyPr/>
          <a:lstStyle/>
          <a:p>
            <a:pPr marL="0" indent="0" algn="ctr">
              <a:buNone/>
            </a:pPr>
            <a:r>
              <a:rPr lang="kk-KZ" sz="3200" dirty="0">
                <a:latin typeface="Times New Roman" pitchFamily="18" charset="0"/>
                <a:cs typeface="Times New Roman" pitchFamily="18" charset="0"/>
              </a:rPr>
              <a:t>Шағын қала шартында кәсіптік білім беруді ұйымдастырудың желілік моделі</a:t>
            </a:r>
            <a:r>
              <a:rPr lang="kk-KZ" sz="3200" dirty="0" smtClean="0">
                <a:latin typeface="Times New Roman" pitchFamily="18" charset="0"/>
                <a:cs typeface="Times New Roman" pitchFamily="18" charset="0"/>
              </a:rPr>
              <a:t>.</a:t>
            </a:r>
            <a:endParaRPr lang="ru-RU" sz="3200" dirty="0">
              <a:latin typeface="Times New Roman" pitchFamily="18" charset="0"/>
              <a:cs typeface="Times New Roman" pitchFamily="18" charset="0"/>
            </a:endParaRPr>
          </a:p>
        </p:txBody>
      </p:sp>
      <p:sp>
        <p:nvSpPr>
          <p:cNvPr id="3" name="Объект 2"/>
          <p:cNvSpPr>
            <a:spLocks noGrp="1"/>
          </p:cNvSpPr>
          <p:nvPr>
            <p:ph sz="quarter" idx="13"/>
          </p:nvPr>
        </p:nvSpPr>
        <p:spPr>
          <a:xfrm>
            <a:off x="755576" y="2402552"/>
            <a:ext cx="7632848" cy="3474720"/>
          </a:xfrm>
        </p:spPr>
        <p:txBody>
          <a:bodyPr>
            <a:noAutofit/>
          </a:bodyPr>
          <a:lstStyle/>
          <a:p>
            <a:pPr marL="0" indent="354013" algn="just">
              <a:buNone/>
            </a:pPr>
            <a:r>
              <a:rPr lang="kk-KZ" sz="2800" dirty="0" smtClean="0">
                <a:latin typeface="Times New Roman" pitchFamily="18" charset="0"/>
                <a:cs typeface="Times New Roman" pitchFamily="18" charset="0"/>
              </a:rPr>
              <a:t>Бұл моделде нақты мектептің оқушыларына кәсіптік білім беру мекемелерінің, басқа жалпы білім беретін мектептердің білім беру ресурстарын мақсатты бағытталған және ұйымдасқан түрде немесе білім беру процесінің барлық қатысушыларының балалар, ата-аналар, мұғалімдердің қажеттіліктері мен сұраныстары қанағаттанатын білім беруші кеңістік құрылады. </a:t>
            </a:r>
            <a:endParaRPr lang="ru-RU"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14577817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36512" y="2060848"/>
            <a:ext cx="4320480" cy="4824536"/>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indent="354013" algn="just"/>
            <a:r>
              <a:rPr lang="kk-KZ" sz="2400" dirty="0" smtClean="0">
                <a:latin typeface="Times New Roman" pitchFamily="18" charset="0"/>
                <a:cs typeface="Times New Roman" pitchFamily="18" charset="0"/>
              </a:rPr>
              <a:t>«Ресурстық орталық » моделі. Бірнеше мектептің ресурстық орталықтың рөлін атқаратын жеткілікті материалдық және маман потенциалына ие бір мектептің жанына бірігуімен байланысты. </a:t>
            </a:r>
            <a:endParaRPr lang="ru-RU" sz="2400" dirty="0">
              <a:latin typeface="Times New Roman" pitchFamily="18" charset="0"/>
              <a:cs typeface="Times New Roman" pitchFamily="18" charset="0"/>
            </a:endParaRPr>
          </a:p>
        </p:txBody>
      </p:sp>
      <p:sp>
        <p:nvSpPr>
          <p:cNvPr id="5" name="Овал 4"/>
          <p:cNvSpPr/>
          <p:nvPr/>
        </p:nvSpPr>
        <p:spPr>
          <a:xfrm>
            <a:off x="4067944" y="1982017"/>
            <a:ext cx="5112568" cy="4975375"/>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indent="354013" algn="just"/>
            <a:r>
              <a:rPr lang="kk-KZ" sz="2200" dirty="0" smtClean="0">
                <a:latin typeface="Times New Roman" pitchFamily="18" charset="0"/>
                <a:cs typeface="Times New Roman" pitchFamily="18" charset="0"/>
              </a:rPr>
              <a:t>«Әлеуметтік серіктестік » моделі. Ұсынылып отырған тәсіл орта жалпы білім беру </a:t>
            </a:r>
            <a:r>
              <a:rPr lang="kk-KZ" sz="2200" smtClean="0">
                <a:latin typeface="Times New Roman" pitchFamily="18" charset="0"/>
                <a:cs typeface="Times New Roman" pitchFamily="18" charset="0"/>
              </a:rPr>
              <a:t>мекемелерінің мамандандырылған </a:t>
            </a:r>
            <a:r>
              <a:rPr lang="kk-KZ" sz="2200" dirty="0" smtClean="0">
                <a:latin typeface="Times New Roman" pitchFamily="18" charset="0"/>
                <a:cs typeface="Times New Roman" pitchFamily="18" charset="0"/>
              </a:rPr>
              <a:t>жалпы беретін мекемелермен (хореографиялық, музыкалық, спорттық, шығармашылық) орта және кәсіби білім беретін мекемелер мен кооперация құруын қарастырады.</a:t>
            </a:r>
            <a:endParaRPr lang="ru-RU" sz="2200" dirty="0">
              <a:latin typeface="Times New Roman" pitchFamily="18" charset="0"/>
              <a:cs typeface="Times New Roman" pitchFamily="18" charset="0"/>
            </a:endParaRPr>
          </a:p>
        </p:txBody>
      </p:sp>
      <p:cxnSp>
        <p:nvCxnSpPr>
          <p:cNvPr id="7" name="Прямая со стрелкой 6"/>
          <p:cNvCxnSpPr/>
          <p:nvPr/>
        </p:nvCxnSpPr>
        <p:spPr>
          <a:xfrm>
            <a:off x="5436096" y="1268760"/>
            <a:ext cx="936104"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p:nvPr/>
        </p:nvCxnSpPr>
        <p:spPr>
          <a:xfrm flipH="1">
            <a:off x="2051720" y="1268760"/>
            <a:ext cx="1008112" cy="7132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Скругленный прямоугольник 10"/>
          <p:cNvSpPr/>
          <p:nvPr/>
        </p:nvSpPr>
        <p:spPr>
          <a:xfrm>
            <a:off x="1979712" y="48036"/>
            <a:ext cx="4752528" cy="1220724"/>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kk-KZ" sz="3200" b="1" dirty="0">
                <a:solidFill>
                  <a:schemeClr val="tx1"/>
                </a:solidFill>
                <a:latin typeface="Times New Roman" pitchFamily="18" charset="0"/>
                <a:cs typeface="Times New Roman" pitchFamily="18" charset="0"/>
              </a:rPr>
              <a:t>Ол негізгі екі нұсқада құрылуы </a:t>
            </a:r>
            <a:r>
              <a:rPr lang="kk-KZ" sz="3200" b="1" dirty="0" smtClean="0">
                <a:solidFill>
                  <a:schemeClr val="tx1"/>
                </a:solidFill>
                <a:latin typeface="Times New Roman" pitchFamily="18" charset="0"/>
                <a:cs typeface="Times New Roman" pitchFamily="18" charset="0"/>
              </a:rPr>
              <a:t>мүмкін</a:t>
            </a:r>
            <a:endParaRPr lang="ru-RU" sz="3200" b="1"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7491278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67801" y="-27384"/>
            <a:ext cx="7232591" cy="1143000"/>
          </a:xfrm>
        </p:spPr>
        <p:txBody>
          <a:bodyPr/>
          <a:lstStyle/>
          <a:p>
            <a:pPr marL="0" indent="0" algn="ctr">
              <a:buNone/>
            </a:pPr>
            <a:r>
              <a:rPr lang="kk-KZ" sz="3600" dirty="0">
                <a:latin typeface="Times New Roman" pitchFamily="18" charset="0"/>
                <a:cs typeface="Times New Roman" pitchFamily="18" charset="0"/>
              </a:rPr>
              <a:t>Ауылдық аймақ шартындағы кәсіптік білім беруді ұйымдастырудың моделі</a:t>
            </a:r>
            <a:r>
              <a:rPr lang="kk-KZ" sz="3600" dirty="0" smtClean="0">
                <a:latin typeface="Times New Roman" pitchFamily="18" charset="0"/>
                <a:cs typeface="Times New Roman" pitchFamily="18" charset="0"/>
              </a:rPr>
              <a:t>.</a:t>
            </a:r>
            <a:endParaRPr lang="ru-RU" sz="3600" dirty="0">
              <a:latin typeface="Times New Roman" pitchFamily="18" charset="0"/>
              <a:cs typeface="Times New Roman" pitchFamily="18" charset="0"/>
            </a:endParaRPr>
          </a:p>
        </p:txBody>
      </p:sp>
      <p:sp>
        <p:nvSpPr>
          <p:cNvPr id="3" name="Объект 2"/>
          <p:cNvSpPr>
            <a:spLocks noGrp="1"/>
          </p:cNvSpPr>
          <p:nvPr>
            <p:ph sz="quarter" idx="13"/>
          </p:nvPr>
        </p:nvSpPr>
        <p:spPr>
          <a:xfrm>
            <a:off x="547464" y="1970504"/>
            <a:ext cx="7984976" cy="3474720"/>
          </a:xfrm>
        </p:spPr>
        <p:txBody>
          <a:bodyPr>
            <a:noAutofit/>
          </a:bodyPr>
          <a:lstStyle/>
          <a:p>
            <a:pPr marL="44450" indent="309563" algn="just">
              <a:buNone/>
            </a:pPr>
            <a:r>
              <a:rPr lang="kk-KZ" sz="2400" dirty="0" smtClean="0">
                <a:latin typeface="Times New Roman" pitchFamily="18" charset="0"/>
                <a:cs typeface="Times New Roman" pitchFamily="18" charset="0"/>
              </a:rPr>
              <a:t>Ауылдық қоғам шартында кәсіптік білім берудің моделін ұйымдастырудың ерекшеліктері кәсіптік білім беруді ұйымдастырудың типінің, формасының және түрлерінің әртүрлілігімен шарттасқан. </a:t>
            </a:r>
          </a:p>
          <a:p>
            <a:pPr marL="44450" indent="309563" algn="just">
              <a:buNone/>
            </a:pPr>
            <a:r>
              <a:rPr lang="kk-KZ" sz="2400" dirty="0" smtClean="0">
                <a:latin typeface="Times New Roman" pitchFamily="18" charset="0"/>
                <a:cs typeface="Times New Roman" pitchFamily="18" charset="0"/>
              </a:rPr>
              <a:t>Ауыл мектебінде кәсіби білім берудің моделін қалыптастырушы факторлар болып, ауылдағы мектеп саны, білім беруші мектептің беделі, комплект-сыныптар саны, педагогикалық мамандар потенциалының болуы, қосымша білім беруді ұйымдастырудың мүмкіндігі, ресурстық мүмкіндіктер, географиялық орналасуы болып табылады.</a:t>
            </a:r>
            <a:endParaRPr lang="ru-RU"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3922450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707544"/>
            <a:ext cx="7920880" cy="4017600"/>
          </a:xfrm>
        </p:spPr>
        <p:txBody>
          <a:bodyPr>
            <a:noAutofit/>
          </a:bodyPr>
          <a:lstStyle/>
          <a:p>
            <a:pPr marL="45720" indent="0" algn="ctr">
              <a:buNone/>
            </a:pPr>
            <a:r>
              <a:rPr lang="kk-KZ" sz="2800" b="1" dirty="0" smtClean="0">
                <a:latin typeface="Times New Roman" pitchFamily="18" charset="0"/>
                <a:cs typeface="Times New Roman" pitchFamily="18" charset="0"/>
              </a:rPr>
              <a:t>Ауыл шартында кәсіптік білім берудің келесі қосымша формалары қарастырылады:</a:t>
            </a:r>
          </a:p>
          <a:p>
            <a:pPr marL="45720" indent="0" algn="ctr">
              <a:buNone/>
            </a:pPr>
            <a:endParaRPr lang="kk-KZ" sz="2800" b="1" dirty="0" smtClean="0">
              <a:latin typeface="Times New Roman" pitchFamily="18" charset="0"/>
              <a:cs typeface="Times New Roman" pitchFamily="18" charset="0"/>
            </a:endParaRPr>
          </a:p>
          <a:p>
            <a:pPr>
              <a:buFont typeface="Wingdings" pitchFamily="2" charset="2"/>
              <a:buChar char="v"/>
            </a:pPr>
            <a:r>
              <a:rPr lang="kk-KZ" sz="2400" dirty="0" smtClean="0">
                <a:latin typeface="Times New Roman" pitchFamily="18" charset="0"/>
                <a:cs typeface="Times New Roman" pitchFamily="18" charset="0"/>
              </a:rPr>
              <a:t>Білім берудің интернатты жүйесі;</a:t>
            </a:r>
          </a:p>
          <a:p>
            <a:pPr>
              <a:buFont typeface="Wingdings" pitchFamily="2" charset="2"/>
              <a:buChar char="v"/>
            </a:pPr>
            <a:r>
              <a:rPr lang="kk-KZ" sz="2400" dirty="0" smtClean="0">
                <a:latin typeface="Times New Roman" pitchFamily="18" charset="0"/>
                <a:cs typeface="Times New Roman" pitchFamily="18" charset="0"/>
              </a:rPr>
              <a:t>Пәндер бойынша білім берудің интенсивті циклдері;</a:t>
            </a:r>
          </a:p>
          <a:p>
            <a:pPr>
              <a:buFont typeface="Wingdings" pitchFamily="2" charset="2"/>
              <a:buChar char="v"/>
            </a:pPr>
            <a:r>
              <a:rPr lang="kk-KZ" sz="2400" dirty="0" smtClean="0">
                <a:latin typeface="Times New Roman" pitchFamily="18" charset="0"/>
                <a:cs typeface="Times New Roman" pitchFamily="18" charset="0"/>
              </a:rPr>
              <a:t>Жалпы білім беретін және кәсіптік пәндер бойынша сабақтардың апта және күндермен кезектесіп отыруы;</a:t>
            </a:r>
          </a:p>
          <a:p>
            <a:pPr>
              <a:buFont typeface="Wingdings" pitchFamily="2" charset="2"/>
              <a:buChar char="v"/>
            </a:pPr>
            <a:r>
              <a:rPr lang="kk-KZ" sz="2400" dirty="0" smtClean="0">
                <a:latin typeface="Times New Roman" pitchFamily="18" charset="0"/>
                <a:cs typeface="Times New Roman" pitchFamily="18" charset="0"/>
              </a:rPr>
              <a:t>10-1</a:t>
            </a:r>
            <a:r>
              <a:rPr lang="en-US" sz="2400" dirty="0" smtClean="0">
                <a:latin typeface="Times New Roman" pitchFamily="18" charset="0"/>
                <a:cs typeface="Times New Roman" pitchFamily="18" charset="0"/>
              </a:rPr>
              <a:t>2 </a:t>
            </a:r>
            <a:r>
              <a:rPr lang="kk-KZ" sz="2400" dirty="0" smtClean="0">
                <a:latin typeface="Times New Roman" pitchFamily="18" charset="0"/>
                <a:cs typeface="Times New Roman" pitchFamily="18" charset="0"/>
              </a:rPr>
              <a:t>сынып </a:t>
            </a:r>
            <a:r>
              <a:rPr lang="kk-KZ" sz="2400" dirty="0" smtClean="0">
                <a:latin typeface="Times New Roman" pitchFamily="18" charset="0"/>
                <a:cs typeface="Times New Roman" pitchFamily="18" charset="0"/>
              </a:rPr>
              <a:t>оқушыларының кәсібін әр түрлі жас бойынша анықтау;</a:t>
            </a:r>
          </a:p>
          <a:p>
            <a:pPr>
              <a:buFont typeface="Wingdings" pitchFamily="2" charset="2"/>
              <a:buChar char="v"/>
            </a:pPr>
            <a:r>
              <a:rPr lang="kk-KZ" sz="2400" dirty="0" smtClean="0">
                <a:latin typeface="Times New Roman" pitchFamily="18" charset="0"/>
                <a:cs typeface="Times New Roman" pitchFamily="18" charset="0"/>
              </a:rPr>
              <a:t>Қашықтықта оқыту мүмкіндіктерін қолдану.</a:t>
            </a:r>
          </a:p>
        </p:txBody>
      </p:sp>
    </p:spTree>
    <p:extLst>
      <p:ext uri="{BB962C8B-B14F-4D97-AF65-F5344CB8AC3E}">
        <p14:creationId xmlns="" xmlns:p14="http://schemas.microsoft.com/office/powerpoint/2010/main" val="28885905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260648"/>
            <a:ext cx="8244408" cy="1584176"/>
          </a:xfrm>
        </p:spPr>
        <p:txBody>
          <a:bodyPr>
            <a:normAutofit/>
          </a:bodyPr>
          <a:lstStyle/>
          <a:p>
            <a:pPr marL="45720" indent="0" algn="ctr">
              <a:buNone/>
            </a:pPr>
            <a:r>
              <a:rPr lang="kk-KZ" sz="3200" b="1" dirty="0" smtClean="0">
                <a:latin typeface="Times New Roman" pitchFamily="18" charset="0"/>
                <a:cs typeface="Times New Roman" pitchFamily="18" charset="0"/>
              </a:rPr>
              <a:t>Кунакова КлараУмирзаковна  </a:t>
            </a:r>
            <a:r>
              <a:rPr lang="kk-KZ" sz="3200" b="1" dirty="0" smtClean="0">
                <a:latin typeface="Times New Roman" pitchFamily="18" charset="0"/>
                <a:cs typeface="Times New Roman" pitchFamily="18" charset="0"/>
              </a:rPr>
              <a:t>кәсіптік білім беруді ұйымдастырудың бірнеше нұсқалық моделдерін ұсынған</a:t>
            </a:r>
            <a:r>
              <a:rPr lang="ru-RU" sz="3200" b="1" dirty="0" smtClean="0">
                <a:latin typeface="Times New Roman" pitchFamily="18" charset="0"/>
                <a:cs typeface="Times New Roman" pitchFamily="18" charset="0"/>
              </a:rPr>
              <a:t>:</a:t>
            </a:r>
          </a:p>
        </p:txBody>
      </p:sp>
      <p:sp>
        <p:nvSpPr>
          <p:cNvPr id="4" name="Горизонтальный свиток 3"/>
          <p:cNvSpPr/>
          <p:nvPr/>
        </p:nvSpPr>
        <p:spPr>
          <a:xfrm>
            <a:off x="395536" y="1916832"/>
            <a:ext cx="8388424" cy="1584176"/>
          </a:xfrm>
          <a:prstGeom prst="horizontalScroll">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kk-KZ" sz="2800" i="1" dirty="0" smtClean="0">
                <a:latin typeface="Times New Roman" pitchFamily="18" charset="0"/>
                <a:cs typeface="Times New Roman" pitchFamily="18" charset="0"/>
              </a:rPr>
              <a:t>Ресурстық орталық болатын мектептерді құру.</a:t>
            </a:r>
            <a:endParaRPr lang="ru-RU" sz="2800" i="1" dirty="0">
              <a:latin typeface="Times New Roman" pitchFamily="18" charset="0"/>
              <a:cs typeface="Times New Roman" pitchFamily="18" charset="0"/>
            </a:endParaRPr>
          </a:p>
        </p:txBody>
      </p:sp>
      <p:sp>
        <p:nvSpPr>
          <p:cNvPr id="5" name="Горизонтальный свиток 4"/>
          <p:cNvSpPr/>
          <p:nvPr/>
        </p:nvSpPr>
        <p:spPr>
          <a:xfrm>
            <a:off x="432048" y="3501008"/>
            <a:ext cx="8388424" cy="1584176"/>
          </a:xfrm>
          <a:prstGeom prst="horizontalScroll">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kk-KZ" sz="2800" i="1" dirty="0" smtClean="0">
                <a:latin typeface="Times New Roman" pitchFamily="18" charset="0"/>
                <a:cs typeface="Times New Roman" pitchFamily="18" charset="0"/>
              </a:rPr>
              <a:t>Кәсіптік мектептің немесе магнитті мектептің картасын құру.</a:t>
            </a:r>
            <a:endParaRPr lang="ru-RU" sz="2800" i="1" dirty="0">
              <a:latin typeface="Times New Roman" pitchFamily="18" charset="0"/>
              <a:cs typeface="Times New Roman" pitchFamily="18" charset="0"/>
            </a:endParaRPr>
          </a:p>
        </p:txBody>
      </p:sp>
      <p:sp>
        <p:nvSpPr>
          <p:cNvPr id="6" name="Горизонтальный свиток 5"/>
          <p:cNvSpPr/>
          <p:nvPr/>
        </p:nvSpPr>
        <p:spPr>
          <a:xfrm>
            <a:off x="395536" y="5085184"/>
            <a:ext cx="8373596" cy="1584176"/>
          </a:xfrm>
          <a:prstGeom prst="horizontalScroll">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kk-KZ" sz="2800" i="1" dirty="0" smtClean="0">
                <a:latin typeface="Times New Roman" pitchFamily="18" charset="0"/>
                <a:cs typeface="Times New Roman" pitchFamily="18" charset="0"/>
              </a:rPr>
              <a:t>Мектеп ішілік кәсіптендіру.</a:t>
            </a:r>
            <a:endParaRPr lang="ru-RU" sz="2800" i="1" dirty="0">
              <a:latin typeface="Times New Roman" pitchFamily="18" charset="0"/>
              <a:cs typeface="Times New Roman" pitchFamily="18" charset="0"/>
            </a:endParaRPr>
          </a:p>
        </p:txBody>
      </p:sp>
    </p:spTree>
    <p:extLst>
      <p:ext uri="{BB962C8B-B14F-4D97-AF65-F5344CB8AC3E}">
        <p14:creationId xmlns="" xmlns:p14="http://schemas.microsoft.com/office/powerpoint/2010/main" val="42545669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23528" y="548680"/>
            <a:ext cx="8496944" cy="5937840"/>
          </a:xfrm>
        </p:spPr>
        <p:txBody>
          <a:bodyPr>
            <a:normAutofit fontScale="62500" lnSpcReduction="20000"/>
          </a:bodyPr>
          <a:lstStyle/>
          <a:p>
            <a:pPr marL="45720" indent="0" algn="ctr">
              <a:buNone/>
            </a:pPr>
            <a:r>
              <a:rPr lang="kk-KZ" sz="5100" b="1" dirty="0" smtClean="0">
                <a:latin typeface="Times New Roman" pitchFamily="18" charset="0"/>
                <a:cs typeface="Times New Roman" pitchFamily="18" charset="0"/>
              </a:rPr>
              <a:t>Қорытынды.</a:t>
            </a:r>
          </a:p>
          <a:p>
            <a:pPr marL="44450" indent="309563" algn="just">
              <a:lnSpc>
                <a:spcPct val="120000"/>
              </a:lnSpc>
              <a:buNone/>
            </a:pPr>
            <a:r>
              <a:rPr lang="kk-KZ" sz="4000" dirty="0">
                <a:latin typeface="Times New Roman" pitchFamily="18" charset="0"/>
                <a:cs typeface="Times New Roman" pitchFamily="18" charset="0"/>
              </a:rPr>
              <a:t>Кәсіптік ақпараттың мазмұны, ұйымдастырумен әдістері әр жас кезеңінде әр түрлі болады. Сондықтан да мектеп оқушыларының жасерекшеліктерін ескере отырып жүргізу керек. Мәселен, бастауыш класта мамандық таңдау емес, еңбекті сүю</a:t>
            </a:r>
            <a:r>
              <a:rPr lang="kk-KZ" sz="4000" dirty="0" smtClean="0">
                <a:latin typeface="Times New Roman" pitchFamily="18" charset="0"/>
                <a:cs typeface="Times New Roman" pitchFamily="18" charset="0"/>
              </a:rPr>
              <a:t>,</a:t>
            </a:r>
            <a:r>
              <a:rPr lang="en-US" sz="4000" dirty="0" smtClean="0">
                <a:latin typeface="Times New Roman" pitchFamily="18" charset="0"/>
                <a:cs typeface="Times New Roman" pitchFamily="18" charset="0"/>
              </a:rPr>
              <a:t> </a:t>
            </a:r>
            <a:r>
              <a:rPr lang="kk-KZ" sz="4000" dirty="0" smtClean="0">
                <a:latin typeface="Times New Roman" pitchFamily="18" charset="0"/>
                <a:cs typeface="Times New Roman" pitchFamily="18" charset="0"/>
              </a:rPr>
              <a:t>құрметтеу </a:t>
            </a:r>
            <a:r>
              <a:rPr lang="kk-KZ" sz="4000" dirty="0">
                <a:latin typeface="Times New Roman" pitchFamily="18" charset="0"/>
                <a:cs typeface="Times New Roman" pitchFamily="18" charset="0"/>
              </a:rPr>
              <a:t>бағытында жүргізілу керек. Ү-ҮІІІ сыныптарда оқушылардың политехникалық ой-өрісін кеңейту, оларды сол экоиомикалық ауданға қажетті кең тараған мамандықтың түрлерімен таныстыру керек. Ал </a:t>
            </a:r>
            <a:r>
              <a:rPr lang="kk-KZ" sz="4000" dirty="0" smtClean="0">
                <a:latin typeface="Times New Roman" pitchFamily="18" charset="0"/>
                <a:cs typeface="Times New Roman" pitchFamily="18" charset="0"/>
              </a:rPr>
              <a:t>ІХ-ХІ</a:t>
            </a:r>
            <a:r>
              <a:rPr lang="en-US" sz="4000" dirty="0" smtClean="0">
                <a:latin typeface="Times New Roman" pitchFamily="18" charset="0"/>
                <a:cs typeface="Times New Roman" pitchFamily="18" charset="0"/>
              </a:rPr>
              <a:t>I</a:t>
            </a:r>
            <a:r>
              <a:rPr lang="kk-KZ" sz="4000" dirty="0" smtClean="0">
                <a:latin typeface="Times New Roman" pitchFamily="18" charset="0"/>
                <a:cs typeface="Times New Roman" pitchFamily="18" charset="0"/>
              </a:rPr>
              <a:t> </a:t>
            </a:r>
            <a:r>
              <a:rPr lang="kk-KZ" sz="4000" dirty="0">
                <a:latin typeface="Times New Roman" pitchFamily="18" charset="0"/>
                <a:cs typeface="Times New Roman" pitchFamily="18" charset="0"/>
              </a:rPr>
              <a:t>сыныптарда әрбір мамандықты терең оқытуға көңіл бөлініп, белгілі бір кәсіпке қызықтыру қабілеттілігін дамыту керек болып табылады. Бұл кездегі оқушылармен жұмыстың негізгі түрлері-факультативтер, техникалық үйірмелер, әр – түрлі мамандық таңдауға бағытталған клубтар, т.б</a:t>
            </a:r>
            <a:endParaRPr lang="kk-KZ" sz="4000" b="1"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27417742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428604"/>
            <a:ext cx="8643998" cy="5632311"/>
          </a:xfrm>
          <a:prstGeom prst="rect">
            <a:avLst/>
          </a:prstGeom>
        </p:spPr>
        <p:txBody>
          <a:bodyPr wrap="square">
            <a:spAutoFit/>
          </a:bodyPr>
          <a:lstStyle/>
          <a:p>
            <a:pPr marL="457200" indent="-457200">
              <a:buFont typeface="+mj-lt"/>
              <a:buAutoNum type="arabicPeriod"/>
            </a:pPr>
            <a:endParaRPr lang="ru-RU" sz="2400" dirty="0" smtClean="0">
              <a:latin typeface="Times New Roman" pitchFamily="18" charset="0"/>
              <a:cs typeface="Times New Roman" pitchFamily="18" charset="0"/>
            </a:endParaRPr>
          </a:p>
          <a:p>
            <a:pPr marL="457200" indent="-457200" algn="ctr"/>
            <a:r>
              <a:rPr lang="kk-KZ" sz="4800" dirty="0" smtClean="0">
                <a:solidFill>
                  <a:srgbClr val="FF0000"/>
                </a:solidFill>
                <a:latin typeface="Times New Roman" pitchFamily="18" charset="0"/>
                <a:cs typeface="Times New Roman" pitchFamily="18" charset="0"/>
              </a:rPr>
              <a:t>СҰРАҚТАР:</a:t>
            </a:r>
            <a:endParaRPr lang="ru-RU" sz="4800" dirty="0" smtClean="0">
              <a:solidFill>
                <a:srgbClr val="FF0000"/>
              </a:solidFill>
              <a:latin typeface="Times New Roman" pitchFamily="18" charset="0"/>
              <a:cs typeface="Times New Roman" pitchFamily="18" charset="0"/>
            </a:endParaRPr>
          </a:p>
          <a:p>
            <a:pPr marL="457200" indent="-457200">
              <a:buFont typeface="+mj-lt"/>
              <a:buAutoNum type="arabicPeriod"/>
            </a:pPr>
            <a:endParaRPr lang="ru-RU" sz="2400" dirty="0" smtClean="0">
              <a:latin typeface="Times New Roman" pitchFamily="18" charset="0"/>
              <a:cs typeface="Times New Roman" pitchFamily="18" charset="0"/>
            </a:endParaRPr>
          </a:p>
          <a:p>
            <a:pPr marL="457200" indent="-457200">
              <a:buFont typeface="+mj-lt"/>
              <a:buAutoNum type="arabicPeriod"/>
            </a:pPr>
            <a:r>
              <a:rPr lang="ru-RU" sz="2400" dirty="0" smtClean="0">
                <a:latin typeface="Times New Roman" pitchFamily="18" charset="0"/>
                <a:cs typeface="Times New Roman" pitchFamily="18" charset="0"/>
              </a:rPr>
              <a:t>Модель </a:t>
            </a:r>
            <a:r>
              <a:rPr lang="ru-RU" sz="2400" dirty="0" err="1" smtClean="0">
                <a:latin typeface="Times New Roman" pitchFamily="18" charset="0"/>
                <a:cs typeface="Times New Roman" pitchFamily="18" charset="0"/>
              </a:rPr>
              <a:t>терминін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қалай түсінесіз</a:t>
            </a:r>
            <a:r>
              <a:rPr lang="ru-RU" sz="2400" dirty="0" smtClean="0">
                <a:latin typeface="Times New Roman" pitchFamily="18" charset="0"/>
                <a:cs typeface="Times New Roman" pitchFamily="18" charset="0"/>
              </a:rPr>
              <a:t>?</a:t>
            </a:r>
          </a:p>
          <a:p>
            <a:pPr marL="457200" indent="-457200">
              <a:buFont typeface="+mj-lt"/>
              <a:buAutoNum type="arabicPeriod"/>
            </a:pPr>
            <a:r>
              <a:rPr lang="ru-RU" sz="2400" dirty="0" err="1" smtClean="0">
                <a:latin typeface="Times New Roman" pitchFamily="18" charset="0"/>
                <a:cs typeface="Times New Roman" pitchFamily="18" charset="0"/>
              </a:rPr>
              <a:t>Кәсіптік білім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беруді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ұйымдастыруда қандай шарттарды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ескеру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қажет.</a:t>
            </a:r>
            <a:endParaRPr lang="ru-RU" sz="2400" dirty="0" smtClean="0">
              <a:latin typeface="Times New Roman" pitchFamily="18" charset="0"/>
              <a:cs typeface="Times New Roman" pitchFamily="18" charset="0"/>
            </a:endParaRPr>
          </a:p>
          <a:p>
            <a:pPr marL="457200" indent="-457200">
              <a:buFont typeface="+mj-lt"/>
              <a:buAutoNum type="arabicPeriod"/>
            </a:pPr>
            <a:r>
              <a:rPr lang="ru-RU" sz="2400" dirty="0" err="1" smtClean="0">
                <a:latin typeface="Times New Roman" pitchFamily="18" charset="0"/>
                <a:cs typeface="Times New Roman" pitchFamily="18" charset="0"/>
              </a:rPr>
              <a:t>Бүгінгі күні кәсіби білім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берудің моделін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жасаушылар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қандай кәсіби білім</a:t>
            </a:r>
            <a:r>
              <a:rPr lang="ru-RU" sz="2400" dirty="0" smtClean="0">
                <a:latin typeface="Times New Roman" pitchFamily="18" charset="0"/>
                <a:cs typeface="Times New Roman" pitchFamily="18" charset="0"/>
              </a:rPr>
              <a:t> беру </a:t>
            </a:r>
            <a:r>
              <a:rPr lang="ru-RU" sz="2400" dirty="0" err="1" smtClean="0">
                <a:latin typeface="Times New Roman" pitchFamily="18" charset="0"/>
                <a:cs typeface="Times New Roman" pitchFamily="18" charset="0"/>
              </a:rPr>
              <a:t>моделдерін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ұсынады</a:t>
            </a:r>
            <a:r>
              <a:rPr lang="ru-RU" sz="2400" dirty="0" smtClean="0">
                <a:latin typeface="Times New Roman" pitchFamily="18" charset="0"/>
                <a:cs typeface="Times New Roman" pitchFamily="18" charset="0"/>
              </a:rPr>
              <a:t>?</a:t>
            </a:r>
          </a:p>
          <a:p>
            <a:pPr marL="457200" indent="-457200">
              <a:buFont typeface="+mj-lt"/>
              <a:buAutoNum type="arabicPeriod"/>
            </a:pPr>
            <a:r>
              <a:rPr lang="ru-RU" sz="2400" dirty="0" err="1" smtClean="0">
                <a:latin typeface="Times New Roman" pitchFamily="18" charset="0"/>
                <a:cs typeface="Times New Roman" pitchFamily="18" charset="0"/>
              </a:rPr>
              <a:t>Үлкен қала, шағын қала, ауылдық аймақтарда кәсіптік білім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беруді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ұйымдастыру ерекшеліктері</a:t>
            </a:r>
            <a:r>
              <a:rPr lang="ru-RU" sz="2400" dirty="0" smtClean="0">
                <a:latin typeface="Times New Roman" pitchFamily="18" charset="0"/>
                <a:cs typeface="Times New Roman" pitchFamily="18" charset="0"/>
              </a:rPr>
              <a:t>.</a:t>
            </a:r>
          </a:p>
          <a:p>
            <a:pPr marL="457200" indent="-457200">
              <a:buFont typeface="+mj-lt"/>
              <a:buAutoNum type="arabicPeriod"/>
            </a:pPr>
            <a:r>
              <a:rPr lang="ru-RU" sz="2400" dirty="0" err="1" smtClean="0">
                <a:latin typeface="Times New Roman" pitchFamily="18" charset="0"/>
                <a:cs typeface="Times New Roman" pitchFamily="18" charset="0"/>
              </a:rPr>
              <a:t>Кәсіптік білім</a:t>
            </a:r>
            <a:r>
              <a:rPr lang="ru-RU" sz="2400" dirty="0" smtClean="0">
                <a:latin typeface="Times New Roman" pitchFamily="18" charset="0"/>
                <a:cs typeface="Times New Roman" pitchFamily="18" charset="0"/>
              </a:rPr>
              <a:t> беру </a:t>
            </a:r>
            <a:r>
              <a:rPr lang="ru-RU" sz="2400" dirty="0" err="1" smtClean="0">
                <a:latin typeface="Times New Roman" pitchFamily="18" charset="0"/>
                <a:cs typeface="Times New Roman" pitchFamily="18" charset="0"/>
              </a:rPr>
              <a:t>кезеңдері </a:t>
            </a:r>
            <a:r>
              <a:rPr lang="ru-RU" sz="2400" dirty="0" smtClean="0">
                <a:latin typeface="Times New Roman" pitchFamily="18" charset="0"/>
                <a:cs typeface="Times New Roman" pitchFamily="18" charset="0"/>
              </a:rPr>
              <a:t>мен </a:t>
            </a:r>
            <a:r>
              <a:rPr lang="ru-RU" sz="2400" dirty="0" err="1" smtClean="0">
                <a:latin typeface="Times New Roman" pitchFamily="18" charset="0"/>
                <a:cs typeface="Times New Roman" pitchFamily="18" charset="0"/>
              </a:rPr>
              <a:t>мекемелері</a:t>
            </a:r>
            <a:r>
              <a:rPr lang="ru-RU" sz="2400" dirty="0" smtClean="0">
                <a:latin typeface="Times New Roman" pitchFamily="18" charset="0"/>
                <a:cs typeface="Times New Roman" pitchFamily="18" charset="0"/>
              </a:rPr>
              <a:t>.</a:t>
            </a:r>
          </a:p>
          <a:p>
            <a:pPr marL="457200" indent="-457200">
              <a:buFont typeface="+mj-lt"/>
              <a:buAutoNum type="arabicPeriod"/>
            </a:pPr>
            <a:r>
              <a:rPr lang="ru-RU" sz="2400" dirty="0" err="1" smtClean="0">
                <a:latin typeface="Times New Roman" pitchFamily="18" charset="0"/>
                <a:cs typeface="Times New Roman" pitchFamily="18" charset="0"/>
              </a:rPr>
              <a:t>Жоғарғы білімнен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кейінгі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кәсіптік білім</a:t>
            </a:r>
            <a:r>
              <a:rPr lang="ru-RU" sz="2400" dirty="0" smtClean="0">
                <a:latin typeface="Times New Roman" pitchFamily="18" charset="0"/>
                <a:cs typeface="Times New Roman" pitchFamily="18" charset="0"/>
              </a:rPr>
              <a:t> беру </a:t>
            </a:r>
            <a:r>
              <a:rPr lang="ru-RU" sz="2400" dirty="0" err="1" smtClean="0">
                <a:latin typeface="Times New Roman" pitchFamily="18" charset="0"/>
                <a:cs typeface="Times New Roman" pitchFamily="18" charset="0"/>
              </a:rPr>
              <a:t>туралы</a:t>
            </a:r>
            <a:r>
              <a:rPr lang="ru-RU" sz="2400" dirty="0" smtClean="0">
                <a:latin typeface="Times New Roman" pitchFamily="18" charset="0"/>
                <a:cs typeface="Times New Roman" pitchFamily="18" charset="0"/>
              </a:rPr>
              <a:t>.</a:t>
            </a:r>
          </a:p>
          <a:p>
            <a:pPr marL="457200" indent="-457200">
              <a:buFont typeface="+mj-lt"/>
              <a:buAutoNum type="arabicPeriod"/>
            </a:pPr>
            <a:r>
              <a:rPr lang="ru-RU" sz="2400" dirty="0" smtClean="0">
                <a:latin typeface="Times New Roman" pitchFamily="18" charset="0"/>
                <a:cs typeface="Times New Roman" pitchFamily="18" charset="0"/>
              </a:rPr>
              <a:t>ҚР «</a:t>
            </a:r>
            <a:r>
              <a:rPr lang="ru-RU" sz="2400" dirty="0" err="1" smtClean="0">
                <a:latin typeface="Times New Roman" pitchFamily="18" charset="0"/>
                <a:cs typeface="Times New Roman" pitchFamily="18" charset="0"/>
              </a:rPr>
              <a:t>Білім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туралы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Заңындағы кәсіптік</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және техникалық білім</a:t>
            </a:r>
            <a:r>
              <a:rPr lang="ru-RU" sz="2400" dirty="0" smtClean="0">
                <a:latin typeface="Times New Roman" pitchFamily="18" charset="0"/>
                <a:cs typeface="Times New Roman" pitchFamily="18" charset="0"/>
              </a:rPr>
              <a:t> беру </a:t>
            </a:r>
            <a:r>
              <a:rPr lang="ru-RU" sz="2400" dirty="0" err="1" smtClean="0">
                <a:latin typeface="Times New Roman" pitchFamily="18" charset="0"/>
                <a:cs typeface="Times New Roman" pitchFamily="18" charset="0"/>
              </a:rPr>
              <a:t>туралы</a:t>
            </a:r>
            <a:r>
              <a:rPr lang="ru-RU"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620688"/>
            <a:ext cx="7848872" cy="3939540"/>
          </a:xfrm>
          <a:prstGeom prst="rect">
            <a:avLst/>
          </a:prstGeom>
          <a:noFill/>
        </p:spPr>
        <p:txBody>
          <a:bodyPr wrap="square" rtlCol="0">
            <a:spAutoFit/>
          </a:bodyPr>
          <a:lstStyle/>
          <a:p>
            <a:pPr algn="ctr"/>
            <a:r>
              <a:rPr lang="kk-KZ" sz="3600" b="1" dirty="0" smtClean="0">
                <a:latin typeface="Times New Roman" pitchFamily="18" charset="0"/>
                <a:cs typeface="Times New Roman" pitchFamily="18" charset="0"/>
              </a:rPr>
              <a:t>Пайдаланған әдебиеттер</a:t>
            </a:r>
          </a:p>
          <a:p>
            <a:pPr algn="just"/>
            <a:endParaRPr lang="kk-KZ" sz="2800" dirty="0">
              <a:latin typeface="Times New Roman" pitchFamily="18" charset="0"/>
              <a:cs typeface="Times New Roman" pitchFamily="18" charset="0"/>
            </a:endParaRPr>
          </a:p>
          <a:p>
            <a:pPr algn="just"/>
            <a:endParaRPr lang="kk-KZ" sz="2800" dirty="0" smtClean="0">
              <a:latin typeface="Times New Roman" pitchFamily="18" charset="0"/>
              <a:cs typeface="Times New Roman" pitchFamily="18" charset="0"/>
            </a:endParaRPr>
          </a:p>
          <a:p>
            <a:pPr algn="just"/>
            <a:r>
              <a:rPr lang="kk-KZ" sz="2800" dirty="0" smtClean="0">
                <a:latin typeface="Times New Roman" pitchFamily="18" charset="0"/>
                <a:cs typeface="Times New Roman" pitchFamily="18" charset="0"/>
              </a:rPr>
              <a:t>1.Қазақстан </a:t>
            </a:r>
            <a:r>
              <a:rPr lang="kk-KZ" sz="2800" dirty="0">
                <a:latin typeface="Times New Roman" pitchFamily="18" charset="0"/>
                <a:cs typeface="Times New Roman" pitchFamily="18" charset="0"/>
              </a:rPr>
              <a:t>жоғары мектебі 2000. №</a:t>
            </a:r>
            <a:r>
              <a:rPr lang="kk-KZ" sz="2800" dirty="0" smtClean="0">
                <a:latin typeface="Times New Roman" pitchFamily="18" charset="0"/>
                <a:cs typeface="Times New Roman" pitchFamily="18" charset="0"/>
              </a:rPr>
              <a:t>4-5.145-147б</a:t>
            </a:r>
            <a:r>
              <a:rPr lang="kk-KZ" sz="2800" dirty="0">
                <a:latin typeface="Times New Roman" pitchFamily="18" charset="0"/>
                <a:cs typeface="Times New Roman" pitchFamily="18" charset="0"/>
              </a:rPr>
              <a:t>.</a:t>
            </a:r>
            <a:endParaRPr lang="ru-RU" sz="2800" dirty="0">
              <a:latin typeface="Times New Roman" pitchFamily="18" charset="0"/>
              <a:cs typeface="Times New Roman" pitchFamily="18" charset="0"/>
            </a:endParaRPr>
          </a:p>
          <a:p>
            <a:pPr algn="just"/>
            <a:r>
              <a:rPr lang="kk-KZ" sz="2800" dirty="0">
                <a:latin typeface="Times New Roman" pitchFamily="18" charset="0"/>
                <a:cs typeface="Times New Roman" pitchFamily="18" charset="0"/>
              </a:rPr>
              <a:t>2</a:t>
            </a:r>
            <a:r>
              <a:rPr lang="kk-KZ" sz="2800" dirty="0" smtClean="0">
                <a:latin typeface="Times New Roman" pitchFamily="18" charset="0"/>
                <a:cs typeface="Times New Roman" pitchFamily="18" charset="0"/>
              </a:rPr>
              <a:t>. </a:t>
            </a:r>
            <a:r>
              <a:rPr lang="kk-KZ" sz="2800" dirty="0">
                <a:latin typeface="Times New Roman" pitchFamily="18" charset="0"/>
                <a:cs typeface="Times New Roman" pitchFamily="18" charset="0"/>
              </a:rPr>
              <a:t>Открытая школа 2006. №9. 14-16б.</a:t>
            </a:r>
            <a:endParaRPr lang="ru-RU" sz="2800" dirty="0">
              <a:latin typeface="Times New Roman" pitchFamily="18" charset="0"/>
              <a:cs typeface="Times New Roman" pitchFamily="18" charset="0"/>
            </a:endParaRPr>
          </a:p>
          <a:p>
            <a:pPr algn="just"/>
            <a:r>
              <a:rPr lang="kk-KZ" sz="2800" dirty="0">
                <a:latin typeface="Times New Roman" pitchFamily="18" charset="0"/>
                <a:cs typeface="Times New Roman" pitchFamily="18" charset="0"/>
              </a:rPr>
              <a:t>3</a:t>
            </a:r>
            <a:r>
              <a:rPr lang="kk-KZ" sz="2800" dirty="0" smtClean="0">
                <a:latin typeface="Times New Roman" pitchFamily="18" charset="0"/>
                <a:cs typeface="Times New Roman" pitchFamily="18" charset="0"/>
              </a:rPr>
              <a:t>. </a:t>
            </a:r>
            <a:r>
              <a:rPr lang="kk-KZ" sz="2800" dirty="0">
                <a:latin typeface="Times New Roman" pitchFamily="18" charset="0"/>
                <a:cs typeface="Times New Roman" pitchFamily="18" charset="0"/>
              </a:rPr>
              <a:t>Білім берудегі менеджмент 2003. № 2. 49-54б.</a:t>
            </a:r>
            <a:endParaRPr lang="ru-RU" sz="2800" dirty="0">
              <a:latin typeface="Times New Roman" pitchFamily="18" charset="0"/>
              <a:cs typeface="Times New Roman" pitchFamily="18" charset="0"/>
            </a:endParaRPr>
          </a:p>
          <a:p>
            <a:pPr algn="just"/>
            <a:r>
              <a:rPr lang="kk-KZ" sz="2800" dirty="0" smtClean="0">
                <a:latin typeface="Times New Roman" pitchFamily="18" charset="0"/>
                <a:cs typeface="Times New Roman" pitchFamily="18" charset="0"/>
              </a:rPr>
              <a:t>4.Ш.Дүйсембекова </a:t>
            </a:r>
            <a:r>
              <a:rPr lang="kk-KZ" sz="2800" dirty="0">
                <a:latin typeface="Times New Roman" pitchFamily="18" charset="0"/>
                <a:cs typeface="Times New Roman" pitchFamily="18" charset="0"/>
              </a:rPr>
              <a:t>«Педагогика» (қысқаша дәрістер курсы) Семей 2005. 66-76б.</a:t>
            </a:r>
            <a:endParaRPr lang="ru-RU" sz="2800" dirty="0">
              <a:latin typeface="Times New Roman" pitchFamily="18" charset="0"/>
              <a:cs typeface="Times New Roman" pitchFamily="18" charset="0"/>
            </a:endParaRPr>
          </a:p>
          <a:p>
            <a:pPr algn="just"/>
            <a:endParaRPr lang="ru-RU" dirty="0"/>
          </a:p>
        </p:txBody>
      </p:sp>
    </p:spTree>
    <p:extLst>
      <p:ext uri="{BB962C8B-B14F-4D97-AF65-F5344CB8AC3E}">
        <p14:creationId xmlns="" xmlns:p14="http://schemas.microsoft.com/office/powerpoint/2010/main" val="17176615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1772816"/>
            <a:ext cx="8100392" cy="3888432"/>
          </a:xfrm>
        </p:spPr>
        <p:txBody>
          <a:bodyPr/>
          <a:lstStyle/>
          <a:p>
            <a:pPr marL="0" indent="0" algn="ctr">
              <a:buNone/>
            </a:pPr>
            <a:r>
              <a:rPr lang="kk-KZ" sz="7200" dirty="0" smtClean="0">
                <a:latin typeface="Times New Roman" pitchFamily="18" charset="0"/>
                <a:cs typeface="Times New Roman" pitchFamily="18" charset="0"/>
              </a:rPr>
              <a:t>Назарларыңызға рақмет!</a:t>
            </a:r>
            <a:endParaRPr lang="ru-RU" sz="7200" dirty="0">
              <a:latin typeface="Times New Roman" pitchFamily="18" charset="0"/>
              <a:cs typeface="Times New Roman" pitchFamily="18" charset="0"/>
            </a:endParaRPr>
          </a:p>
        </p:txBody>
      </p:sp>
    </p:spTree>
    <p:extLst>
      <p:ext uri="{BB962C8B-B14F-4D97-AF65-F5344CB8AC3E}">
        <p14:creationId xmlns="" xmlns:p14="http://schemas.microsoft.com/office/powerpoint/2010/main" val="19112727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260648"/>
            <a:ext cx="6512511" cy="1143000"/>
          </a:xfrm>
        </p:spPr>
        <p:txBody>
          <a:bodyPr/>
          <a:lstStyle/>
          <a:p>
            <a:pPr marL="0" indent="0" algn="ctr">
              <a:buNone/>
            </a:pPr>
            <a:r>
              <a:rPr lang="kk-KZ" sz="6600" dirty="0" smtClean="0">
                <a:solidFill>
                  <a:srgbClr val="FF0000"/>
                </a:solidFill>
                <a:latin typeface="Times New Roman" pitchFamily="18" charset="0"/>
                <a:cs typeface="Times New Roman" pitchFamily="18" charset="0"/>
              </a:rPr>
              <a:t>Жоспары:</a:t>
            </a:r>
            <a:endParaRPr lang="ru-RU" sz="6600" dirty="0">
              <a:solidFill>
                <a:srgbClr val="FF0000"/>
              </a:solidFill>
              <a:latin typeface="Times New Roman" pitchFamily="18" charset="0"/>
              <a:cs typeface="Times New Roman" pitchFamily="18" charset="0"/>
            </a:endParaRPr>
          </a:p>
        </p:txBody>
      </p:sp>
      <p:sp>
        <p:nvSpPr>
          <p:cNvPr id="3" name="Объект 2"/>
          <p:cNvSpPr>
            <a:spLocks noGrp="1"/>
          </p:cNvSpPr>
          <p:nvPr>
            <p:ph sz="quarter" idx="13"/>
          </p:nvPr>
        </p:nvSpPr>
        <p:spPr>
          <a:xfrm>
            <a:off x="683568" y="1772816"/>
            <a:ext cx="7920880" cy="4410824"/>
          </a:xfrm>
        </p:spPr>
        <p:txBody>
          <a:bodyPr>
            <a:normAutofit/>
          </a:bodyPr>
          <a:lstStyle/>
          <a:p>
            <a:pPr>
              <a:buNone/>
            </a:pPr>
            <a:endParaRPr lang="kk-KZ" sz="2400" b="1" dirty="0" smtClean="0">
              <a:latin typeface="Times New Roman" pitchFamily="18" charset="0"/>
              <a:cs typeface="Times New Roman" pitchFamily="18" charset="0"/>
            </a:endParaRPr>
          </a:p>
          <a:p>
            <a:pPr>
              <a:buFont typeface="Wingdings" pitchFamily="2" charset="2"/>
              <a:buChar char="§"/>
            </a:pPr>
            <a:r>
              <a:rPr lang="kk-KZ" sz="2400" dirty="0" smtClean="0">
                <a:latin typeface="Times New Roman" pitchFamily="18" charset="0"/>
                <a:cs typeface="Times New Roman" pitchFamily="18" charset="0"/>
              </a:rPr>
              <a:t>1. Кәсіптік білім берудің пәндік типтері.</a:t>
            </a:r>
          </a:p>
          <a:p>
            <a:pPr>
              <a:buFont typeface="Wingdings" pitchFamily="2" charset="2"/>
              <a:buChar char="§"/>
            </a:pPr>
            <a:r>
              <a:rPr lang="kk-KZ" sz="2400" dirty="0" smtClean="0">
                <a:latin typeface="Times New Roman" pitchFamily="18" charset="0"/>
                <a:cs typeface="Times New Roman" pitchFamily="18" charset="0"/>
              </a:rPr>
              <a:t>2. </a:t>
            </a:r>
            <a:r>
              <a:rPr lang="kk-KZ" sz="2800" dirty="0">
                <a:latin typeface="Times New Roman" pitchFamily="18" charset="0"/>
                <a:cs typeface="Times New Roman" pitchFamily="18" charset="0"/>
              </a:rPr>
              <a:t>Кәсіптік білім беруді ұйымдастырудың </a:t>
            </a:r>
            <a:r>
              <a:rPr lang="kk-KZ" sz="2800" dirty="0" smtClean="0">
                <a:latin typeface="Times New Roman" pitchFamily="18" charset="0"/>
                <a:cs typeface="Times New Roman" pitchFamily="18" charset="0"/>
              </a:rPr>
              <a:t>аймақтық моделдері.</a:t>
            </a:r>
          </a:p>
          <a:p>
            <a:pPr>
              <a:buFont typeface="Wingdings" pitchFamily="2" charset="2"/>
              <a:buChar char="§"/>
            </a:pPr>
            <a:r>
              <a:rPr lang="kk-KZ" sz="2800" dirty="0" smtClean="0">
                <a:latin typeface="Times New Roman" pitchFamily="18" charset="0"/>
                <a:cs typeface="Times New Roman" pitchFamily="18" charset="0"/>
              </a:rPr>
              <a:t>3. Кәсіптік </a:t>
            </a:r>
            <a:r>
              <a:rPr lang="kk-KZ" sz="2800" dirty="0">
                <a:latin typeface="Times New Roman" pitchFamily="18" charset="0"/>
                <a:cs typeface="Times New Roman" pitchFamily="18" charset="0"/>
              </a:rPr>
              <a:t>білім беруді ұйымдастырудың </a:t>
            </a:r>
            <a:r>
              <a:rPr lang="kk-KZ" sz="2800" dirty="0" smtClean="0">
                <a:latin typeface="Times New Roman" pitchFamily="18" charset="0"/>
                <a:cs typeface="Times New Roman" pitchFamily="18" charset="0"/>
              </a:rPr>
              <a:t>нұсқалық моделдері.</a:t>
            </a:r>
          </a:p>
          <a:p>
            <a:pPr>
              <a:buNone/>
            </a:pPr>
            <a:endParaRPr lang="ru-RU"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17708072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23528" y="0"/>
            <a:ext cx="8280920" cy="6286520"/>
          </a:xfrm>
        </p:spPr>
        <p:txBody>
          <a:bodyPr>
            <a:noAutofit/>
          </a:bodyPr>
          <a:lstStyle/>
          <a:p>
            <a:pPr indent="493713" algn="ctr">
              <a:buNone/>
            </a:pPr>
            <a:r>
              <a:rPr lang="kk-KZ" sz="3600" b="1" dirty="0" smtClean="0">
                <a:solidFill>
                  <a:schemeClr val="tx1"/>
                </a:solidFill>
                <a:latin typeface="Times New Roman" pitchFamily="18" charset="0"/>
                <a:cs typeface="Times New Roman" pitchFamily="18" charset="0"/>
              </a:rPr>
              <a:t> </a:t>
            </a:r>
            <a:endParaRPr lang="kk-KZ" sz="3600" b="1" dirty="0" smtClean="0">
              <a:solidFill>
                <a:schemeClr val="tx1"/>
              </a:solidFill>
              <a:latin typeface="Times New Roman" pitchFamily="18" charset="0"/>
              <a:cs typeface="Times New Roman" pitchFamily="18" charset="0"/>
            </a:endParaRPr>
          </a:p>
          <a:p>
            <a:pPr indent="493713" algn="just">
              <a:buNone/>
            </a:pPr>
            <a:r>
              <a:rPr lang="kk-KZ" sz="3600" dirty="0" smtClean="0">
                <a:solidFill>
                  <a:schemeClr val="tx1"/>
                </a:solidFill>
                <a:latin typeface="Times New Roman" pitchFamily="18" charset="0"/>
                <a:cs typeface="Times New Roman" pitchFamily="18" charset="0"/>
              </a:rPr>
              <a:t>Кәсіптік </a:t>
            </a:r>
            <a:r>
              <a:rPr lang="kk-KZ" sz="3600" dirty="0">
                <a:solidFill>
                  <a:schemeClr val="tx1"/>
                </a:solidFill>
                <a:latin typeface="Times New Roman" pitchFamily="18" charset="0"/>
                <a:cs typeface="Times New Roman" pitchFamily="18" charset="0"/>
              </a:rPr>
              <a:t>білім беру бүгінгі таңда </a:t>
            </a:r>
            <a:r>
              <a:rPr lang="kk-KZ" sz="3600" b="1" dirty="0">
                <a:solidFill>
                  <a:schemeClr val="tx1"/>
                </a:solidFill>
                <a:latin typeface="Times New Roman" pitchFamily="18" charset="0"/>
                <a:cs typeface="Times New Roman" pitchFamily="18" charset="0"/>
              </a:rPr>
              <a:t>ең белсенді </a:t>
            </a:r>
            <a:r>
              <a:rPr lang="kk-KZ" sz="3600" dirty="0">
                <a:solidFill>
                  <a:schemeClr val="tx1"/>
                </a:solidFill>
                <a:latin typeface="Times New Roman" pitchFamily="18" charset="0"/>
                <a:cs typeface="Times New Roman" pitchFamily="18" charset="0"/>
              </a:rPr>
              <a:t>мәселе болып отыр. Кәсіптік білім берудің </a:t>
            </a:r>
            <a:r>
              <a:rPr lang="kk-KZ" sz="3600" b="1" dirty="0">
                <a:solidFill>
                  <a:schemeClr val="tx1"/>
                </a:solidFill>
                <a:latin typeface="Times New Roman" pitchFamily="18" charset="0"/>
                <a:cs typeface="Times New Roman" pitchFamily="18" charset="0"/>
              </a:rPr>
              <a:t>басты өлшемдерін</a:t>
            </a:r>
            <a:r>
              <a:rPr lang="kk-KZ" sz="3600" dirty="0">
                <a:solidFill>
                  <a:schemeClr val="tx1"/>
                </a:solidFill>
                <a:latin typeface="Times New Roman" pitchFamily="18" charset="0"/>
                <a:cs typeface="Times New Roman" pitchFamily="18" charset="0"/>
              </a:rPr>
              <a:t>, </a:t>
            </a:r>
            <a:r>
              <a:rPr lang="kk-KZ" sz="3600" b="1" dirty="0">
                <a:solidFill>
                  <a:schemeClr val="tx1"/>
                </a:solidFill>
                <a:latin typeface="Times New Roman" pitchFamily="18" charset="0"/>
                <a:cs typeface="Times New Roman" pitchFamily="18" charset="0"/>
              </a:rPr>
              <a:t>негізгі жұмыс бағыттарын айқындау, жұмыс кабинеттерін ұйымдастыру,</a:t>
            </a:r>
            <a:r>
              <a:rPr lang="kk-KZ" sz="3600" dirty="0">
                <a:solidFill>
                  <a:schemeClr val="tx1"/>
                </a:solidFill>
                <a:latin typeface="Times New Roman" pitchFamily="18" charset="0"/>
                <a:cs typeface="Times New Roman" pitchFamily="18" charset="0"/>
              </a:rPr>
              <a:t> </a:t>
            </a:r>
            <a:r>
              <a:rPr lang="kk-KZ" sz="3600" b="1" dirty="0">
                <a:solidFill>
                  <a:schemeClr val="tx1"/>
                </a:solidFill>
                <a:latin typeface="Times New Roman" pitchFamily="18" charset="0"/>
                <a:cs typeface="Times New Roman" pitchFamily="18" charset="0"/>
              </a:rPr>
              <a:t>ол бойынша кеңестер құру</a:t>
            </a:r>
            <a:r>
              <a:rPr lang="kk-KZ" sz="3600" dirty="0">
                <a:solidFill>
                  <a:schemeClr val="tx1"/>
                </a:solidFill>
                <a:latin typeface="Times New Roman" pitchFamily="18" charset="0"/>
                <a:cs typeface="Times New Roman" pitchFamily="18" charset="0"/>
              </a:rPr>
              <a:t> – басты міндет. Олай болса, кәсіптік білім беру мазмұнын, мақсатын анықтайтын оның тиімді жолдарын, </a:t>
            </a:r>
            <a:r>
              <a:rPr lang="kk-KZ" sz="3600" dirty="0" smtClean="0">
                <a:solidFill>
                  <a:schemeClr val="tx1"/>
                </a:solidFill>
                <a:latin typeface="Times New Roman" pitchFamily="18" charset="0"/>
                <a:cs typeface="Times New Roman" pitchFamily="18" charset="0"/>
              </a:rPr>
              <a:t> моделдерін формаларын </a:t>
            </a:r>
            <a:r>
              <a:rPr lang="kk-KZ" sz="3600" dirty="0">
                <a:solidFill>
                  <a:schemeClr val="tx1"/>
                </a:solidFill>
                <a:latin typeface="Times New Roman" pitchFamily="18" charset="0"/>
                <a:cs typeface="Times New Roman" pitchFamily="18" charset="0"/>
              </a:rPr>
              <a:t>жасау аса қажетті мәселе</a:t>
            </a:r>
            <a:r>
              <a:rPr lang="kk-KZ" sz="3600" dirty="0" smtClean="0">
                <a:solidFill>
                  <a:schemeClr val="tx1"/>
                </a:solidFill>
                <a:latin typeface="Times New Roman" pitchFamily="18" charset="0"/>
                <a:cs typeface="Times New Roman" pitchFamily="18" charset="0"/>
              </a:rPr>
              <a:t>.</a:t>
            </a:r>
            <a:endParaRPr lang="ru-RU" sz="3600"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2374540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142852"/>
            <a:ext cx="8501122" cy="6494085"/>
          </a:xfrm>
          <a:prstGeom prst="rect">
            <a:avLst/>
          </a:prstGeom>
        </p:spPr>
        <p:txBody>
          <a:bodyPr wrap="square">
            <a:spAutoFit/>
          </a:bodyPr>
          <a:lstStyle/>
          <a:p>
            <a:r>
              <a:rPr lang="ru-RU" sz="3200" b="1" i="1" dirty="0" smtClean="0">
                <a:solidFill>
                  <a:srgbClr val="FF0000"/>
                </a:solidFill>
                <a:latin typeface="Times New Roman" pitchFamily="18" charset="0"/>
                <a:cs typeface="Times New Roman" pitchFamily="18" charset="0"/>
              </a:rPr>
              <a:t>Модель</a:t>
            </a:r>
            <a:r>
              <a:rPr lang="ru-RU" sz="3200" dirty="0" smtClean="0">
                <a:solidFill>
                  <a:srgbClr val="FF0000"/>
                </a:solidFill>
                <a:latin typeface="Times New Roman" pitchFamily="18" charset="0"/>
                <a:cs typeface="Times New Roman" pitchFamily="18" charset="0"/>
              </a:rPr>
              <a:t> </a:t>
            </a:r>
            <a:r>
              <a:rPr lang="ru-RU" sz="3200" dirty="0" smtClean="0">
                <a:latin typeface="Times New Roman" pitchFamily="18" charset="0"/>
                <a:cs typeface="Times New Roman" pitchFamily="18" charset="0"/>
              </a:rPr>
              <a:t>(фр. </a:t>
            </a:r>
            <a:r>
              <a:rPr lang="en-US" sz="3200" b="1" i="1" dirty="0" err="1" smtClean="0">
                <a:latin typeface="Times New Roman" pitchFamily="18" charset="0"/>
                <a:cs typeface="Times New Roman" pitchFamily="18" charset="0"/>
              </a:rPr>
              <a:t>modele</a:t>
            </a:r>
            <a:r>
              <a:rPr lang="en-US" sz="3200" b="1" dirty="0" smtClean="0">
                <a:latin typeface="Times New Roman" pitchFamily="18" charset="0"/>
                <a:cs typeface="Times New Roman" pitchFamily="18" charset="0"/>
              </a:rPr>
              <a:t>,</a:t>
            </a:r>
            <a:r>
              <a:rPr lang="en-US"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лат. </a:t>
            </a:r>
            <a:r>
              <a:rPr lang="en-US" sz="3200" b="1" i="1" dirty="0" smtClean="0">
                <a:latin typeface="Times New Roman" pitchFamily="18" charset="0"/>
                <a:cs typeface="Times New Roman" pitchFamily="18" charset="0"/>
              </a:rPr>
              <a:t>modulus</a:t>
            </a:r>
            <a:r>
              <a:rPr lang="en-US" sz="3200" b="1"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өлшем</a:t>
            </a:r>
            <a:r>
              <a:rPr lang="ru-RU" sz="3200" dirty="0" smtClean="0">
                <a:latin typeface="Times New Roman" pitchFamily="18" charset="0"/>
                <a:cs typeface="Times New Roman" pitchFamily="18" charset="0"/>
              </a:rPr>
              <a:t>)</a:t>
            </a:r>
            <a:r>
              <a:rPr lang="ru-RU" sz="3200" dirty="0" smtClean="0">
                <a:latin typeface="Times New Roman" pitchFamily="18" charset="0"/>
                <a:cs typeface="Times New Roman" pitchFamily="18" charset="0"/>
              </a:rPr>
              <a:t> – </a:t>
            </a:r>
            <a:r>
              <a:rPr lang="ru-RU" sz="3200" dirty="0" err="1" smtClean="0">
                <a:latin typeface="Times New Roman" pitchFamily="18" charset="0"/>
                <a:cs typeface="Times New Roman" pitchFamily="18" charset="0"/>
              </a:rPr>
              <a:t>белгілі</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бір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зерттелетін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нысанның </a:t>
            </a:r>
            <a:r>
              <a:rPr lang="ru-RU" sz="3200" dirty="0" smtClean="0">
                <a:latin typeface="Times New Roman" pitchFamily="18" charset="0"/>
                <a:cs typeface="Times New Roman" pitchFamily="18" charset="0"/>
              </a:rPr>
              <a:t>ой </a:t>
            </a:r>
            <a:r>
              <a:rPr lang="ru-RU" sz="3200" dirty="0" err="1" smtClean="0">
                <a:latin typeface="Times New Roman" pitchFamily="18" charset="0"/>
                <a:cs typeface="Times New Roman" pitchFamily="18" charset="0"/>
              </a:rPr>
              <a:t>түсінігі арқылы немесе</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материалдық түрде жасалған шартты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үлгісі </a:t>
            </a:r>
            <a:r>
              <a:rPr lang="ru-RU" sz="3200" dirty="0" err="1" smtClean="0">
                <a:latin typeface="Times New Roman" pitchFamily="18" charset="0"/>
                <a:cs typeface="Times New Roman" pitchFamily="18" charset="0"/>
              </a:rPr>
              <a:t> </a:t>
            </a:r>
            <a:r>
              <a:rPr lang="ru-RU" sz="3200" dirty="0" smtClean="0">
                <a:solidFill>
                  <a:srgbClr val="FF0000"/>
                </a:solidFill>
                <a:latin typeface="Times New Roman" pitchFamily="18" charset="0"/>
                <a:cs typeface="Times New Roman" pitchFamily="18" charset="0"/>
              </a:rPr>
              <a:t>(</a:t>
            </a:r>
            <a:r>
              <a:rPr lang="ru-RU" sz="3200" b="1" dirty="0" err="1" smtClean="0">
                <a:solidFill>
                  <a:srgbClr val="FF0000"/>
                </a:solidFill>
                <a:latin typeface="Times New Roman" pitchFamily="18" charset="0"/>
                <a:cs typeface="Times New Roman" pitchFamily="18" charset="0"/>
              </a:rPr>
              <a:t>бейнесі</a:t>
            </a:r>
            <a:r>
              <a:rPr lang="ru-RU" sz="3200" b="1" dirty="0" smtClean="0">
                <a:solidFill>
                  <a:srgbClr val="FF0000"/>
                </a:solidFill>
                <a:latin typeface="Times New Roman" pitchFamily="18" charset="0"/>
                <a:cs typeface="Times New Roman" pitchFamily="18" charset="0"/>
              </a:rPr>
              <a:t>, </a:t>
            </a:r>
            <a:r>
              <a:rPr lang="ru-RU" sz="3200" b="1" dirty="0" err="1" smtClean="0">
                <a:solidFill>
                  <a:srgbClr val="FF0000"/>
                </a:solidFill>
                <a:latin typeface="Times New Roman" pitchFamily="18" charset="0"/>
                <a:cs typeface="Times New Roman" pitchFamily="18" charset="0"/>
              </a:rPr>
              <a:t>сұлбасы</a:t>
            </a:r>
            <a:r>
              <a:rPr lang="ru-RU" sz="3200" b="1" dirty="0" smtClean="0">
                <a:solidFill>
                  <a:srgbClr val="FF0000"/>
                </a:solidFill>
                <a:latin typeface="Times New Roman" pitchFamily="18" charset="0"/>
                <a:cs typeface="Times New Roman" pitchFamily="18" charset="0"/>
              </a:rPr>
              <a:t>, </a:t>
            </a:r>
            <a:r>
              <a:rPr lang="ru-RU" sz="3200" b="1" dirty="0" err="1" smtClean="0">
                <a:solidFill>
                  <a:srgbClr val="FF0000"/>
                </a:solidFill>
                <a:latin typeface="Times New Roman" pitchFamily="18" charset="0"/>
                <a:cs typeface="Times New Roman" pitchFamily="18" charset="0"/>
              </a:rPr>
              <a:t>сипаттамасы</a:t>
            </a:r>
            <a:r>
              <a:rPr lang="ru-RU" sz="3200" dirty="0" smtClean="0">
                <a:solidFill>
                  <a:srgbClr val="FF0000"/>
                </a:solidFill>
                <a:latin typeface="Times New Roman" pitchFamily="18" charset="0"/>
                <a:cs typeface="Times New Roman" pitchFamily="18" charset="0"/>
              </a:rPr>
              <a:t>).  </a:t>
            </a:r>
            <a:r>
              <a:rPr lang="ru-RU" sz="3200" b="1" dirty="0" smtClean="0">
                <a:latin typeface="Times New Roman" pitchFamily="18" charset="0"/>
                <a:cs typeface="Times New Roman" pitchFamily="18" charset="0"/>
              </a:rPr>
              <a:t>Модель</a:t>
            </a:r>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мен </a:t>
            </a:r>
            <a:r>
              <a:rPr lang="ru-RU" sz="3200" b="1" dirty="0" err="1" smtClean="0">
                <a:latin typeface="Times New Roman" pitchFamily="18" charset="0"/>
                <a:cs typeface="Times New Roman" pitchFamily="18" charset="0"/>
              </a:rPr>
              <a:t>түп нұсқаны </a:t>
            </a:r>
            <a:r>
              <a:rPr lang="ru-RU" sz="3200" dirty="0" err="1" smtClean="0">
                <a:latin typeface="Times New Roman" pitchFamily="18" charset="0"/>
                <a:cs typeface="Times New Roman" pitchFamily="18" charset="0"/>
              </a:rPr>
              <a:t>бір-бірінен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абсолютті</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түрде айыруға болмайды</a:t>
            </a:r>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Модельдің </a:t>
            </a:r>
            <a:r>
              <a:rPr lang="ru-RU" sz="3200" b="1" dirty="0" err="1" smtClean="0">
                <a:latin typeface="Times New Roman" pitchFamily="18" charset="0"/>
                <a:cs typeface="Times New Roman" pitchFamily="18" charset="0"/>
              </a:rPr>
              <a:t>ең қарапайым </a:t>
            </a:r>
            <a:r>
              <a:rPr lang="ru-RU" sz="3200" b="1" dirty="0" err="1" smtClean="0">
                <a:latin typeface="Times New Roman" pitchFamily="18" charset="0"/>
                <a:cs typeface="Times New Roman" pitchFamily="18" charset="0"/>
              </a:rPr>
              <a:t>түрі</a:t>
            </a:r>
            <a:r>
              <a:rPr lang="en-US" sz="3200" b="1" i="1" dirty="0" smtClean="0">
                <a:latin typeface="Times New Roman" pitchFamily="18" charset="0"/>
                <a:cs typeface="Times New Roman" pitchFamily="18" charset="0"/>
              </a:rPr>
              <a:t> </a:t>
            </a:r>
            <a:r>
              <a:rPr lang="kk-KZ" sz="3200" b="1" i="1" dirty="0" smtClean="0">
                <a:latin typeface="Times New Roman" pitchFamily="18" charset="0"/>
                <a:cs typeface="Times New Roman" pitchFamily="18" charset="0"/>
              </a:rPr>
              <a:t>   бірінші</a:t>
            </a:r>
            <a:r>
              <a:rPr lang="en-US"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нысандарды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көрнекі етіп</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сурет</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кескін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сызба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формасында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графиктік</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түрде көрсету.</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Модельдің </a:t>
            </a:r>
            <a:r>
              <a:rPr lang="ru-RU" sz="3200" b="1" i="1" dirty="0" err="1" smtClean="0">
                <a:latin typeface="Times New Roman" pitchFamily="18" charset="0"/>
                <a:cs typeface="Times New Roman" pitchFamily="18" charset="0"/>
              </a:rPr>
              <a:t>екінші</a:t>
            </a:r>
            <a:r>
              <a:rPr lang="ru-RU" sz="3200" b="1" i="1" dirty="0" smtClean="0">
                <a:latin typeface="Times New Roman" pitchFamily="18" charset="0"/>
                <a:cs typeface="Times New Roman" pitchFamily="18" charset="0"/>
              </a:rPr>
              <a:t> </a:t>
            </a:r>
            <a:r>
              <a:rPr lang="ru-RU" sz="3200" b="1" i="1" dirty="0" err="1" smtClean="0">
                <a:latin typeface="Times New Roman" pitchFamily="18" charset="0"/>
                <a:cs typeface="Times New Roman" pitchFamily="18" charset="0"/>
              </a:rPr>
              <a:t>түріне</a:t>
            </a:r>
            <a:r>
              <a:rPr lang="ru-RU" sz="3200" dirty="0" err="1"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нысандардың, процестер</a:t>
            </a:r>
            <a:r>
              <a:rPr lang="ru-RU" sz="3200" dirty="0" smtClean="0">
                <a:latin typeface="Times New Roman" pitchFamily="18" charset="0"/>
                <a:cs typeface="Times New Roman" pitchFamily="18" charset="0"/>
              </a:rPr>
              <a:t> мен </a:t>
            </a:r>
            <a:r>
              <a:rPr lang="ru-RU" sz="3200" dirty="0" err="1" smtClean="0">
                <a:latin typeface="Times New Roman" pitchFamily="18" charset="0"/>
                <a:cs typeface="Times New Roman" pitchFamily="18" charset="0"/>
              </a:rPr>
              <a:t>құбылыстардың ауызша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қандай </a:t>
            </a:r>
            <a:r>
              <a:rPr lang="ru-RU" sz="3200" dirty="0" smtClean="0">
                <a:latin typeface="Times New Roman" pitchFamily="18" charset="0"/>
                <a:cs typeface="Times New Roman" pitchFamily="18" charset="0"/>
              </a:rPr>
              <a:t>да </a:t>
            </a:r>
            <a:r>
              <a:rPr lang="ru-RU" sz="3200" dirty="0" err="1" smtClean="0">
                <a:latin typeface="Times New Roman" pitchFamily="18" charset="0"/>
                <a:cs typeface="Times New Roman" pitchFamily="18" charset="0"/>
              </a:rPr>
              <a:t>бір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тілдің көмегімен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суреттелуі</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сипатталуы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жатады</a:t>
            </a:r>
            <a:r>
              <a:rPr lang="ru-RU" sz="3200" dirty="0" smtClean="0">
                <a:latin typeface="Times New Roman" pitchFamily="18" charset="0"/>
                <a:cs typeface="Times New Roman" pitchFamily="18" charset="0"/>
              </a:rPr>
              <a:t>. </a:t>
            </a:r>
            <a:endParaRPr lang="ru-RU" sz="32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8572560" cy="6001643"/>
          </a:xfrm>
          <a:prstGeom prst="rect">
            <a:avLst/>
          </a:prstGeom>
        </p:spPr>
        <p:txBody>
          <a:bodyPr wrap="square">
            <a:spAutoFit/>
          </a:bodyPr>
          <a:lstStyle/>
          <a:p>
            <a:r>
              <a:rPr lang="ru-RU" sz="3200" b="1" i="1" dirty="0" err="1" smtClean="0">
                <a:latin typeface="Times New Roman" pitchFamily="18" charset="0"/>
                <a:cs typeface="Times New Roman" pitchFamily="18" charset="0"/>
              </a:rPr>
              <a:t>Үшінші түрі</a:t>
            </a:r>
            <a:r>
              <a:rPr lang="ru-RU" sz="3200" b="1" dirty="0" err="1"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–ақпараттық-логикалық </a:t>
            </a:r>
            <a:r>
              <a:rPr lang="ru-RU" sz="3200" dirty="0" smtClean="0">
                <a:latin typeface="Times New Roman" pitchFamily="18" charset="0"/>
                <a:cs typeface="Times New Roman" pitchFamily="18" charset="0"/>
              </a:rPr>
              <a:t>модель, </a:t>
            </a:r>
            <a:r>
              <a:rPr lang="ru-RU" sz="3200" dirty="0" err="1" smtClean="0">
                <a:latin typeface="Times New Roman" pitchFamily="18" charset="0"/>
                <a:cs typeface="Times New Roman" pitchFamily="18" charset="0"/>
              </a:rPr>
              <a:t>ауызша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сипатталған нысанды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кескіндеп</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көрсету </a:t>
            </a:r>
            <a:r>
              <a:rPr lang="ru-RU" sz="3200" dirty="0" smtClean="0">
                <a:latin typeface="Times New Roman" pitchFamily="18" charset="0"/>
                <a:cs typeface="Times New Roman" pitchFamily="18" charset="0"/>
              </a:rPr>
              <a:t>(</a:t>
            </a:r>
            <a:r>
              <a:rPr lang="ru-RU" sz="3200" dirty="0" err="1" smtClean="0">
                <a:latin typeface="Times New Roman" pitchFamily="18" charset="0"/>
                <a:cs typeface="Times New Roman" pitchFamily="18" charset="0"/>
              </a:rPr>
              <a:t>формалау</a:t>
            </a:r>
            <a:r>
              <a:rPr lang="ru-RU" sz="3200" dirty="0" smtClean="0">
                <a:latin typeface="Times New Roman" pitchFamily="18" charset="0"/>
                <a:cs typeface="Times New Roman" pitchFamily="18" charset="0"/>
              </a:rPr>
              <a:t>). </a:t>
            </a:r>
            <a:r>
              <a:rPr lang="ru-RU" sz="3200" b="1" i="1" dirty="0" err="1" smtClean="0">
                <a:latin typeface="Times New Roman" pitchFamily="18" charset="0"/>
                <a:cs typeface="Times New Roman" pitchFamily="18" charset="0"/>
              </a:rPr>
              <a:t>Төртінші түрі</a:t>
            </a:r>
            <a:r>
              <a:rPr lang="ru-RU" sz="3200" b="1" dirty="0" err="1"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динамиканың ішкі</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заңдарын, өзара әсерін, қасиеттерін көрсететін физикалық нысандардың, құбылыстар </a:t>
            </a:r>
            <a:r>
              <a:rPr lang="ru-RU" sz="3200" dirty="0" smtClean="0">
                <a:latin typeface="Times New Roman" pitchFamily="18" charset="0"/>
                <a:cs typeface="Times New Roman" pitchFamily="18" charset="0"/>
              </a:rPr>
              <a:t>мен </a:t>
            </a:r>
            <a:r>
              <a:rPr lang="ru-RU" sz="3200" dirty="0" err="1" smtClean="0">
                <a:latin typeface="Times New Roman" pitchFamily="18" charset="0"/>
                <a:cs typeface="Times New Roman" pitchFamily="18" charset="0"/>
              </a:rPr>
              <a:t>процестердің математикалық түрде сипатталуы</a:t>
            </a:r>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 Модель </a:t>
            </a:r>
            <a:r>
              <a:rPr lang="ru-RU" sz="3200" dirty="0" err="1" smtClean="0">
                <a:latin typeface="Times New Roman" pitchFamily="18" charset="0"/>
                <a:cs typeface="Times New Roman" pitchFamily="18" charset="0"/>
              </a:rPr>
              <a:t>ұғымы</a:t>
            </a:r>
            <a:r>
              <a:rPr lang="ru-RU"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логика, </a:t>
            </a:r>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hlinkClick r:id="rId2"/>
              </a:rPr>
              <a:t>математика</a:t>
            </a:r>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 физика</a:t>
            </a:r>
            <a:r>
              <a:rPr lang="ru-RU" sz="3200" dirty="0" smtClean="0">
                <a:latin typeface="Times New Roman" pitchFamily="18" charset="0"/>
                <a:cs typeface="Times New Roman" pitchFamily="18" charset="0"/>
              </a:rPr>
              <a:t>, </a:t>
            </a:r>
            <a:r>
              <a:rPr lang="ru-RU" sz="3200" dirty="0" smtClean="0">
                <a:latin typeface="Times New Roman" pitchFamily="18" charset="0"/>
                <a:cs typeface="Times New Roman" pitchFamily="18" charset="0"/>
              </a:rPr>
              <a:t> химия,   </a:t>
            </a:r>
          </a:p>
          <a:p>
            <a:r>
              <a:rPr lang="ru-RU" sz="3200" dirty="0" smtClean="0">
                <a:latin typeface="Times New Roman" pitchFamily="18" charset="0"/>
                <a:cs typeface="Times New Roman" pitchFamily="18" charset="0"/>
              </a:rPr>
              <a:t>кибернетика</a:t>
            </a:r>
            <a:r>
              <a:rPr lang="ru-RU" sz="3200" dirty="0" smtClean="0">
                <a:latin typeface="Times New Roman" pitchFamily="18" charset="0"/>
                <a:cs typeface="Times New Roman" pitchFamily="18" charset="0"/>
              </a:rPr>
              <a:t>, лингвистика, т.б. </a:t>
            </a:r>
            <a:r>
              <a:rPr lang="ru-RU" sz="3200" dirty="0" err="1" smtClean="0">
                <a:latin typeface="Times New Roman" pitchFamily="18" charset="0"/>
                <a:cs typeface="Times New Roman" pitchFamily="18" charset="0"/>
              </a:rPr>
              <a:t>ғылым салаларында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қолданылады.</a:t>
            </a:r>
            <a:r>
              <a:rPr lang="ru-RU" sz="3200"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Ғылымда </a:t>
            </a:r>
            <a:r>
              <a:rPr lang="ru-RU" sz="3200" b="1" dirty="0" smtClean="0">
                <a:latin typeface="Times New Roman" pitchFamily="18" charset="0"/>
                <a:cs typeface="Times New Roman" pitchFamily="18" charset="0"/>
              </a:rPr>
              <a:t>модель </a:t>
            </a:r>
            <a:r>
              <a:rPr lang="ru-RU" sz="3200" b="1" dirty="0" err="1" smtClean="0">
                <a:latin typeface="Times New Roman" pitchFamily="18" charset="0"/>
                <a:cs typeface="Times New Roman" pitchFamily="18" charset="0"/>
              </a:rPr>
              <a:t>ұғымы</a:t>
            </a:r>
            <a:r>
              <a:rPr lang="ru-RU" sz="3200" dirty="0" err="1"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 әдетте</a:t>
            </a:r>
            <a:r>
              <a:rPr lang="ru-RU" sz="3200" dirty="0" smtClean="0">
                <a:latin typeface="Times New Roman" pitchFamily="18" charset="0"/>
                <a:cs typeface="Times New Roman" pitchFamily="18" charset="0"/>
              </a:rPr>
              <a:t> </a:t>
            </a:r>
            <a:r>
              <a:rPr lang="ru-RU" sz="3200" b="1" i="1" dirty="0" err="1" smtClean="0">
                <a:latin typeface="Times New Roman" pitchFamily="18" charset="0"/>
                <a:cs typeface="Times New Roman" pitchFamily="18" charset="0"/>
              </a:rPr>
              <a:t>модель</a:t>
            </a:r>
            <a:r>
              <a:rPr lang="ru-RU" sz="3200" b="1" i="1" dirty="0" smtClean="0">
                <a:latin typeface="Times New Roman" pitchFamily="18" charset="0"/>
                <a:cs typeface="Times New Roman" pitchFamily="18" charset="0"/>
              </a:rPr>
              <a:t> </a:t>
            </a:r>
            <a:r>
              <a:rPr lang="ru-RU" sz="3200" b="1" i="1" dirty="0" err="1" smtClean="0">
                <a:latin typeface="Times New Roman" pitchFamily="18" charset="0"/>
                <a:cs typeface="Times New Roman" pitchFamily="18" charset="0"/>
              </a:rPr>
              <a:t>жасау</a:t>
            </a:r>
            <a:r>
              <a:rPr lang="ru-RU" sz="3200" b="1" i="1" dirty="0" smtClean="0">
                <a:latin typeface="Times New Roman" pitchFamily="18" charset="0"/>
                <a:cs typeface="Times New Roman" pitchFamily="18" charset="0"/>
              </a:rPr>
              <a:t> </a:t>
            </a:r>
            <a:r>
              <a:rPr lang="ru-RU" sz="3200" b="1" i="1" dirty="0" err="1" smtClean="0">
                <a:latin typeface="Times New Roman" pitchFamily="18" charset="0"/>
                <a:cs typeface="Times New Roman" pitchFamily="18" charset="0"/>
              </a:rPr>
              <a:t>әдісін</a:t>
            </a:r>
            <a:r>
              <a:rPr lang="ru-RU" sz="3200" b="1" i="1" dirty="0" smtClean="0">
                <a:latin typeface="Times New Roman" pitchFamily="18" charset="0"/>
                <a:cs typeface="Times New Roman" pitchFamily="18" charset="0"/>
              </a:rPr>
              <a:t> </a:t>
            </a:r>
            <a:r>
              <a:rPr lang="ru-RU" sz="3200" b="1" i="1" dirty="0" err="1" smtClean="0">
                <a:latin typeface="Times New Roman" pitchFamily="18" charset="0"/>
                <a:cs typeface="Times New Roman" pitchFamily="18" charset="0"/>
              </a:rPr>
              <a:t>қолдануға </a:t>
            </a:r>
            <a:r>
              <a:rPr lang="ru-RU" sz="3200" dirty="0" err="1" smtClean="0">
                <a:latin typeface="Times New Roman" pitchFamily="18" charset="0"/>
                <a:cs typeface="Times New Roman" pitchFamily="18" charset="0"/>
              </a:rPr>
              <a:t>байланысты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аталады</a:t>
            </a:r>
            <a:r>
              <a:rPr lang="ru-RU" sz="3200" dirty="0" smtClean="0">
                <a:latin typeface="Times New Roman" pitchFamily="18" charset="0"/>
                <a:cs typeface="Times New Roman" pitchFamily="18" charset="0"/>
              </a:rPr>
              <a:t>.</a:t>
            </a:r>
            <a:endParaRPr lang="ru-RU" sz="32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42844" y="0"/>
            <a:ext cx="8786874" cy="6858000"/>
          </a:xfrm>
        </p:spPr>
        <p:txBody>
          <a:bodyPr>
            <a:noAutofit/>
          </a:bodyPr>
          <a:lstStyle/>
          <a:p>
            <a:pPr marL="0" indent="354013" algn="just">
              <a:buNone/>
            </a:pPr>
            <a:r>
              <a:rPr lang="kk-KZ" sz="3600" dirty="0" smtClean="0">
                <a:latin typeface="Times New Roman" pitchFamily="18" charset="0"/>
                <a:cs typeface="Times New Roman" pitchFamily="18" charset="0"/>
              </a:rPr>
              <a:t>Кәсіптік білім беретін жалпы білім беру мекемесінің моделі туыстас пәндердің әр түрлі комбинациясын, яғни кәсіби білім берудің икемді жүйесінің мүмкіндігін қарастырады. Бұл жүйе өзіне оқу пәндерінің келесі типін қосады:</a:t>
            </a:r>
          </a:p>
          <a:p>
            <a:pPr marL="457200" indent="-457200" algn="just">
              <a:buFont typeface="Wingdings" pitchFamily="2" charset="2"/>
              <a:buChar char="v"/>
            </a:pPr>
            <a:r>
              <a:rPr lang="kk-KZ" sz="3600" dirty="0" smtClean="0">
                <a:latin typeface="Times New Roman" pitchFamily="18" charset="0"/>
                <a:cs typeface="Times New Roman" pitchFamily="18" charset="0"/>
              </a:rPr>
              <a:t>Базалық жалпы білім беретін</a:t>
            </a:r>
          </a:p>
          <a:p>
            <a:pPr marL="457200" indent="-457200" algn="just">
              <a:buFont typeface="Wingdings" pitchFamily="2" charset="2"/>
              <a:buChar char="v"/>
            </a:pPr>
            <a:r>
              <a:rPr lang="kk-KZ" sz="3600" dirty="0" smtClean="0">
                <a:latin typeface="Times New Roman" pitchFamily="18" charset="0"/>
                <a:cs typeface="Times New Roman" pitchFamily="18" charset="0"/>
              </a:rPr>
              <a:t>Кәсіптендіруші</a:t>
            </a:r>
            <a:endParaRPr lang="kk-KZ" sz="3600" dirty="0">
              <a:latin typeface="Times New Roman" pitchFamily="18" charset="0"/>
              <a:cs typeface="Times New Roman" pitchFamily="18" charset="0"/>
            </a:endParaRPr>
          </a:p>
          <a:p>
            <a:pPr marL="457200" indent="-457200" algn="just">
              <a:buFont typeface="Wingdings" pitchFamily="2" charset="2"/>
              <a:buChar char="v"/>
            </a:pPr>
            <a:r>
              <a:rPr lang="kk-KZ" sz="3600" dirty="0" smtClean="0">
                <a:latin typeface="Times New Roman" pitchFamily="18" charset="0"/>
                <a:cs typeface="Times New Roman" pitchFamily="18" charset="0"/>
              </a:rPr>
              <a:t>Элективті курстар және таңдау бойынша курстар</a:t>
            </a:r>
            <a:endParaRPr lang="ru-RU" sz="3600" dirty="0">
              <a:latin typeface="Times New Roman" pitchFamily="18" charset="0"/>
              <a:cs typeface="Times New Roman" pitchFamily="18" charset="0"/>
            </a:endParaRPr>
          </a:p>
        </p:txBody>
      </p:sp>
    </p:spTree>
    <p:extLst>
      <p:ext uri="{BB962C8B-B14F-4D97-AF65-F5344CB8AC3E}">
        <p14:creationId xmlns="" xmlns:p14="http://schemas.microsoft.com/office/powerpoint/2010/main" val="26262507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428604"/>
            <a:ext cx="8424936" cy="4440556"/>
          </a:xfrm>
        </p:spPr>
        <p:txBody>
          <a:bodyPr>
            <a:noAutofit/>
          </a:bodyPr>
          <a:lstStyle/>
          <a:p>
            <a:pPr marL="44450" indent="309563" algn="just">
              <a:buNone/>
            </a:pPr>
            <a:r>
              <a:rPr lang="kk-KZ" sz="3200" b="1" i="1" dirty="0" smtClean="0">
                <a:latin typeface="Times New Roman" pitchFamily="18" charset="0"/>
                <a:cs typeface="Times New Roman" pitchFamily="18" charset="0"/>
              </a:rPr>
              <a:t>Базалық жалпы білім беретін пәндер</a:t>
            </a:r>
            <a:r>
              <a:rPr lang="kk-KZ" sz="3200" dirty="0" smtClean="0">
                <a:latin typeface="Times New Roman" pitchFamily="18" charset="0"/>
                <a:cs typeface="Times New Roman" pitchFamily="18" charset="0"/>
              </a:rPr>
              <a:t>: барлық мамандықтардың оқушылары үшін міндетті болып табылады.</a:t>
            </a:r>
          </a:p>
          <a:p>
            <a:pPr marL="44450" indent="309563" algn="just">
              <a:buNone/>
            </a:pPr>
            <a:r>
              <a:rPr lang="kk-KZ" sz="3200" b="1" i="1" dirty="0" smtClean="0">
                <a:latin typeface="Times New Roman" pitchFamily="18" charset="0"/>
                <a:cs typeface="Times New Roman" pitchFamily="18" charset="0"/>
              </a:rPr>
              <a:t>Кәсіптендіруші пәндер</a:t>
            </a:r>
            <a:r>
              <a:rPr lang="kk-KZ" sz="3200" dirty="0" smtClean="0">
                <a:latin typeface="Times New Roman" pitchFamily="18" charset="0"/>
                <a:cs typeface="Times New Roman" pitchFamily="18" charset="0"/>
              </a:rPr>
              <a:t>:</a:t>
            </a:r>
            <a:r>
              <a:rPr lang="ru-RU" sz="3200" dirty="0" smtClean="0">
                <a:latin typeface="Times New Roman" pitchFamily="18" charset="0"/>
                <a:cs typeface="Times New Roman" pitchFamily="18" charset="0"/>
              </a:rPr>
              <a:t>  әрбір нақты мамандықтың бағыттылығын анықтайды, сонымен қоса олар да міндетті болып табылады.</a:t>
            </a:r>
          </a:p>
          <a:p>
            <a:pPr marL="44450" indent="309563" algn="just">
              <a:buNone/>
            </a:pPr>
            <a:r>
              <a:rPr lang="kk-KZ" sz="3200" b="1" i="1" dirty="0" smtClean="0">
                <a:latin typeface="Times New Roman" pitchFamily="18" charset="0"/>
                <a:cs typeface="Times New Roman" pitchFamily="18" charset="0"/>
              </a:rPr>
              <a:t>Элективті курстар: </a:t>
            </a:r>
            <a:r>
              <a:rPr lang="kk-KZ" sz="3200" dirty="0" smtClean="0">
                <a:latin typeface="Times New Roman" pitchFamily="18" charset="0"/>
                <a:cs typeface="Times New Roman" pitchFamily="18" charset="0"/>
              </a:rPr>
              <a:t>таңдау бойынша міндетті курстар ретінде түсіндіріледі,</a:t>
            </a:r>
            <a:r>
              <a:rPr lang="kk-KZ" sz="3200" dirty="0">
                <a:latin typeface="Times New Roman" pitchFamily="18" charset="0"/>
                <a:cs typeface="Times New Roman" pitchFamily="18" charset="0"/>
              </a:rPr>
              <a:t> </a:t>
            </a:r>
            <a:r>
              <a:rPr lang="kk-KZ" sz="3200" dirty="0" smtClean="0">
                <a:latin typeface="Times New Roman" pitchFamily="18" charset="0"/>
                <a:cs typeface="Times New Roman" pitchFamily="18" charset="0"/>
              </a:rPr>
              <a:t>және олардың бағыттылығы білім беру профилімен сәйкес келуі қажет.</a:t>
            </a:r>
          </a:p>
        </p:txBody>
      </p:sp>
    </p:spTree>
    <p:extLst>
      <p:ext uri="{BB962C8B-B14F-4D97-AF65-F5344CB8AC3E}">
        <p14:creationId xmlns="" xmlns:p14="http://schemas.microsoft.com/office/powerpoint/2010/main" val="16665390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404664"/>
            <a:ext cx="8712968" cy="1257300"/>
          </a:xfrm>
        </p:spPr>
        <p:txBody>
          <a:bodyPr/>
          <a:lstStyle/>
          <a:p>
            <a:pPr marL="0" indent="0" algn="ctr">
              <a:buNone/>
            </a:pPr>
            <a:r>
              <a:rPr lang="kk-KZ" sz="4400" dirty="0" smtClean="0">
                <a:solidFill>
                  <a:srgbClr val="FF0000"/>
                </a:solidFill>
                <a:latin typeface="Times New Roman" pitchFamily="18" charset="0"/>
                <a:cs typeface="Times New Roman" pitchFamily="18" charset="0"/>
              </a:rPr>
              <a:t>Кәсіптік білім беруді ұйымдастырудың бірнеше аймақтық моделі</a:t>
            </a:r>
            <a:endParaRPr lang="ru-RU" sz="4400" dirty="0">
              <a:solidFill>
                <a:srgbClr val="FF0000"/>
              </a:solidFill>
              <a:latin typeface="Times New Roman" pitchFamily="18" charset="0"/>
              <a:cs typeface="Times New Roman" pitchFamily="18" charset="0"/>
            </a:endParaRPr>
          </a:p>
        </p:txBody>
      </p:sp>
      <p:sp>
        <p:nvSpPr>
          <p:cNvPr id="4" name="TextBox 3"/>
          <p:cNvSpPr txBox="1"/>
          <p:nvPr/>
        </p:nvSpPr>
        <p:spPr>
          <a:xfrm>
            <a:off x="467544" y="2996952"/>
            <a:ext cx="7776864" cy="3539430"/>
          </a:xfrm>
          <a:prstGeom prst="rect">
            <a:avLst/>
          </a:prstGeom>
          <a:noFill/>
        </p:spPr>
        <p:txBody>
          <a:bodyPr wrap="square" rtlCol="0">
            <a:spAutoFit/>
          </a:bodyPr>
          <a:lstStyle/>
          <a:p>
            <a:pPr marL="285750" indent="-285750" algn="just">
              <a:buFont typeface="Wingdings" pitchFamily="2" charset="2"/>
              <a:buChar char="Ø"/>
            </a:pPr>
            <a:r>
              <a:rPr lang="kk-KZ" sz="2800" b="1" dirty="0" smtClean="0">
                <a:latin typeface="Times New Roman" pitchFamily="18" charset="0"/>
                <a:cs typeface="Times New Roman" pitchFamily="18" charset="0"/>
              </a:rPr>
              <a:t>Үлкен қала шартында мектепішілік кәсіптендіру </a:t>
            </a:r>
            <a:r>
              <a:rPr lang="kk-KZ" sz="2800" b="1" dirty="0" smtClean="0">
                <a:latin typeface="Times New Roman" pitchFamily="18" charset="0"/>
                <a:cs typeface="Times New Roman" pitchFamily="18" charset="0"/>
              </a:rPr>
              <a:t>моделі</a:t>
            </a:r>
          </a:p>
          <a:p>
            <a:pPr marL="285750" indent="-285750" algn="just"/>
            <a:endParaRPr lang="kk-KZ" sz="2800" b="1" dirty="0" smtClean="0">
              <a:latin typeface="Times New Roman" pitchFamily="18" charset="0"/>
              <a:cs typeface="Times New Roman" pitchFamily="18" charset="0"/>
            </a:endParaRPr>
          </a:p>
          <a:p>
            <a:pPr marL="285750" indent="-285750" algn="just">
              <a:buFont typeface="Wingdings" pitchFamily="2" charset="2"/>
              <a:buChar char="Ø"/>
            </a:pPr>
            <a:r>
              <a:rPr lang="kk-KZ" sz="2800" b="1" dirty="0" smtClean="0">
                <a:latin typeface="Times New Roman" pitchFamily="18" charset="0"/>
                <a:cs typeface="Times New Roman" pitchFamily="18" charset="0"/>
              </a:rPr>
              <a:t>Шағын қала шартында кәсіптік білім беруді ұйымдастырудың желілік моделі</a:t>
            </a:r>
            <a:r>
              <a:rPr lang="kk-KZ" sz="2800" b="1" dirty="0" smtClean="0">
                <a:latin typeface="Times New Roman" pitchFamily="18" charset="0"/>
                <a:cs typeface="Times New Roman" pitchFamily="18" charset="0"/>
              </a:rPr>
              <a:t>.</a:t>
            </a:r>
          </a:p>
          <a:p>
            <a:pPr marL="285750" indent="-285750" algn="just"/>
            <a:endParaRPr lang="kk-KZ" sz="2800" b="1" dirty="0" smtClean="0">
              <a:latin typeface="Times New Roman" pitchFamily="18" charset="0"/>
              <a:cs typeface="Times New Roman" pitchFamily="18" charset="0"/>
            </a:endParaRPr>
          </a:p>
          <a:p>
            <a:pPr marL="285750" indent="-285750" algn="just">
              <a:buFont typeface="Wingdings" pitchFamily="2" charset="2"/>
              <a:buChar char="Ø"/>
            </a:pPr>
            <a:r>
              <a:rPr lang="kk-KZ" sz="2800" b="1" dirty="0" smtClean="0">
                <a:latin typeface="Times New Roman" pitchFamily="18" charset="0"/>
                <a:cs typeface="Times New Roman" pitchFamily="18" charset="0"/>
              </a:rPr>
              <a:t>Ауылдық аймақ шартындағы кәсіптік білім беруді ұйымдастырудың моделі.</a:t>
            </a:r>
            <a:endParaRPr lang="ru-RU" sz="2800" b="1" dirty="0">
              <a:latin typeface="Times New Roman" pitchFamily="18" charset="0"/>
              <a:cs typeface="Times New Roman" pitchFamily="18" charset="0"/>
            </a:endParaRPr>
          </a:p>
        </p:txBody>
      </p:sp>
    </p:spTree>
    <p:extLst>
      <p:ext uri="{BB962C8B-B14F-4D97-AF65-F5344CB8AC3E}">
        <p14:creationId xmlns="" xmlns:p14="http://schemas.microsoft.com/office/powerpoint/2010/main" val="2685589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188640"/>
            <a:ext cx="8372400" cy="3474720"/>
          </a:xfrm>
        </p:spPr>
        <p:txBody>
          <a:bodyPr>
            <a:noAutofit/>
          </a:bodyPr>
          <a:lstStyle/>
          <a:p>
            <a:pPr marL="0" indent="354013" algn="ctr">
              <a:buNone/>
            </a:pPr>
            <a:r>
              <a:rPr lang="kk-KZ" sz="2800" b="1" dirty="0">
                <a:latin typeface="Times New Roman" pitchFamily="18" charset="0"/>
                <a:cs typeface="Times New Roman" pitchFamily="18" charset="0"/>
              </a:rPr>
              <a:t>Үлкен қала шартында мектепішілік кәсіптендіру </a:t>
            </a:r>
            <a:r>
              <a:rPr lang="kk-KZ" sz="2800" b="1" dirty="0" smtClean="0">
                <a:latin typeface="Times New Roman" pitchFamily="18" charset="0"/>
                <a:cs typeface="Times New Roman" pitchFamily="18" charset="0"/>
              </a:rPr>
              <a:t>моделі</a:t>
            </a:r>
            <a:endParaRPr lang="kk-KZ" sz="2600" b="1" dirty="0" smtClean="0">
              <a:latin typeface="Times New Roman" pitchFamily="18" charset="0"/>
              <a:cs typeface="Times New Roman" pitchFamily="18" charset="0"/>
            </a:endParaRPr>
          </a:p>
          <a:p>
            <a:pPr marL="0" indent="354013" algn="just">
              <a:buNone/>
            </a:pPr>
            <a:r>
              <a:rPr lang="kk-KZ" sz="2600" dirty="0" smtClean="0">
                <a:latin typeface="Times New Roman" pitchFamily="18" charset="0"/>
                <a:cs typeface="Times New Roman" pitchFamily="18" charset="0"/>
              </a:rPr>
              <a:t>Бұл жағдайда мектеп бір кәсіптік болуы мүмкін және тек таңдалған бір кәсіпті жүзеге асырады, немесе білім берудің барлық үш кәсібін ұйымдастыра отырып, көп кәсіпті болуы мүмкін. Кәсіптік білім беруді ұйымдастырудың берілген моделін еңгізуде жалпы білім беретін мектептер нақты кәсіпке бағытталады, бірақта оларға сол немесе басқа кәсіптендіру пәндерін элективті курстармен таңдау бойынша курстар есебінде қоса отырып, сонымен қоса оқушыларға өздерінің индивидуальды кәсіби білім беру бағдарламаларын толықтай жүзеге асыру құқығын беруі қажет.</a:t>
            </a:r>
          </a:p>
          <a:p>
            <a:pPr marL="0" indent="354013" algn="just">
              <a:buNone/>
            </a:pPr>
            <a:r>
              <a:rPr lang="kk-KZ" sz="2600" dirty="0" smtClean="0">
                <a:latin typeface="Times New Roman" pitchFamily="18" charset="0"/>
                <a:cs typeface="Times New Roman" pitchFamily="18" charset="0"/>
              </a:rPr>
              <a:t>Әрбір кәсіптің ішінде бір немесе бірнеше мамандандыру бағыттары болуы мүмкін.</a:t>
            </a:r>
            <a:endParaRPr lang="ru-RU" sz="2600" dirty="0">
              <a:latin typeface="Times New Roman" pitchFamily="18" charset="0"/>
              <a:cs typeface="Times New Roman" pitchFamily="18" charset="0"/>
            </a:endParaRPr>
          </a:p>
        </p:txBody>
      </p:sp>
    </p:spTree>
    <p:extLst>
      <p:ext uri="{BB962C8B-B14F-4D97-AF65-F5344CB8AC3E}">
        <p14:creationId xmlns="" xmlns:p14="http://schemas.microsoft.com/office/powerpoint/2010/main" val="3113784234"/>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214</TotalTime>
  <Words>799</Words>
  <Application>Microsoft Office PowerPoint</Application>
  <PresentationFormat>Экран (4:3)</PresentationFormat>
  <Paragraphs>67</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Воздушный поток</vt:lpstr>
      <vt:lpstr>3-Дәріс Кәсіптік білім берудің моделі (үлгісі)</vt:lpstr>
      <vt:lpstr>Жоспары:</vt:lpstr>
      <vt:lpstr>Слайд 3</vt:lpstr>
      <vt:lpstr>Слайд 4</vt:lpstr>
      <vt:lpstr>Слайд 5</vt:lpstr>
      <vt:lpstr>Слайд 6</vt:lpstr>
      <vt:lpstr>Слайд 7</vt:lpstr>
      <vt:lpstr>Кәсіптік білім беруді ұйымдастырудың бірнеше аймақтық моделі</vt:lpstr>
      <vt:lpstr>Слайд 9</vt:lpstr>
      <vt:lpstr>Шағын қала шартында кәсіптік білім беруді ұйымдастырудың желілік моделі.</vt:lpstr>
      <vt:lpstr>Слайд 11</vt:lpstr>
      <vt:lpstr>Ауылдық аймақ шартындағы кәсіптік білім беруді ұйымдастырудың моделі.</vt:lpstr>
      <vt:lpstr>Слайд 13</vt:lpstr>
      <vt:lpstr>Слайд 14</vt:lpstr>
      <vt:lpstr>Слайд 15</vt:lpstr>
      <vt:lpstr>Слайд 16</vt:lpstr>
      <vt:lpstr>Слайд 17</vt:lpstr>
      <vt:lpstr>Назарларыңызға рақмет!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Кәсіптік білім берудің моделі (үлгісі)</dc:title>
  <dc:creator>admin</dc:creator>
  <cp:lastModifiedBy>admin</cp:lastModifiedBy>
  <cp:revision>30</cp:revision>
  <dcterms:created xsi:type="dcterms:W3CDTF">2015-10-19T16:31:54Z</dcterms:created>
  <dcterms:modified xsi:type="dcterms:W3CDTF">2020-09-28T18:49:56Z</dcterms:modified>
</cp:coreProperties>
</file>